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319" r:id="rId2"/>
    <p:sldId id="367" r:id="rId3"/>
    <p:sldId id="368" r:id="rId4"/>
    <p:sldId id="348" r:id="rId5"/>
    <p:sldId id="369" r:id="rId6"/>
    <p:sldId id="357" r:id="rId7"/>
    <p:sldId id="358" r:id="rId8"/>
    <p:sldId id="371" r:id="rId9"/>
    <p:sldId id="370" r:id="rId10"/>
    <p:sldId id="374" r:id="rId11"/>
    <p:sldId id="375" r:id="rId12"/>
    <p:sldId id="376" r:id="rId13"/>
    <p:sldId id="355" r:id="rId14"/>
    <p:sldId id="377" r:id="rId15"/>
    <p:sldId id="378" r:id="rId16"/>
    <p:sldId id="364" r:id="rId17"/>
    <p:sldId id="373" r:id="rId18"/>
    <p:sldId id="360" r:id="rId19"/>
    <p:sldId id="372" r:id="rId20"/>
    <p:sldId id="342" r:id="rId21"/>
  </p:sldIdLst>
  <p:sldSz cx="9144000" cy="6858000" type="screen4x3"/>
  <p:notesSz cx="6858000" cy="9144000"/>
  <p:embeddedFontLst>
    <p:embeddedFont>
      <p:font typeface="-윤고딕320" panose="020B0600000101010101" charset="-127"/>
      <p:regular r:id="rId23"/>
    </p:embeddedFont>
    <p:embeddedFont>
      <p:font typeface="-윤고딕330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서울남산 장체 L" panose="02020503020101020101" pitchFamily="18" charset="-127"/>
      <p:regular r:id="rId27"/>
    </p:embeddedFont>
    <p:embeddedFont>
      <p:font typeface="서울한강 장체 B" panose="02020503020101020101" pitchFamily="18" charset="-127"/>
      <p:regular r:id="rId28"/>
    </p:embeddedFont>
    <p:embeddedFont>
      <p:font typeface="서울한강 장체 L" panose="02020503020101020101" pitchFamily="18" charset="-127"/>
      <p:regular r:id="rId29"/>
    </p:embeddedFont>
    <p:embeddedFont>
      <p:font typeface="서울한강 장체 M" panose="02020503020101020101" pitchFamily="18" charset="-127"/>
      <p:regular r:id="rId30"/>
    </p:embeddedFont>
    <p:embeddedFont>
      <p:font typeface="서울한강체 B" panose="02020503020101020101" pitchFamily="18" charset="-127"/>
      <p:regular r:id="rId31"/>
    </p:embeddedFont>
    <p:embeddedFont>
      <p:font typeface="서울한강체 L" panose="02020503020101020101" pitchFamily="18" charset="-127"/>
      <p:regular r:id="rId32"/>
    </p:embeddedFont>
    <p:embeddedFont>
      <p:font typeface="서울한강체 M" panose="02020503020101020101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EBDD5FC-DD74-48D8-8A42-2FCF20479DE0}">
          <p14:sldIdLst>
            <p14:sldId id="319"/>
            <p14:sldId id="367"/>
            <p14:sldId id="368"/>
            <p14:sldId id="348"/>
            <p14:sldId id="369"/>
            <p14:sldId id="357"/>
            <p14:sldId id="358"/>
            <p14:sldId id="371"/>
            <p14:sldId id="370"/>
            <p14:sldId id="374"/>
            <p14:sldId id="375"/>
            <p14:sldId id="376"/>
            <p14:sldId id="355"/>
            <p14:sldId id="377"/>
            <p14:sldId id="378"/>
            <p14:sldId id="364"/>
            <p14:sldId id="373"/>
            <p14:sldId id="360"/>
            <p14:sldId id="372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D399F"/>
    <a:srgbClr val="2140B1"/>
    <a:srgbClr val="2D5485"/>
    <a:srgbClr val="C0504D"/>
    <a:srgbClr val="1B3491"/>
    <a:srgbClr val="193189"/>
    <a:srgbClr val="162B78"/>
    <a:srgbClr val="216BC5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66" autoAdjust="0"/>
    <p:restoredTop sz="98113" autoAdjust="0"/>
  </p:normalViewPr>
  <p:slideViewPr>
    <p:cSldViewPr>
      <p:cViewPr varScale="1">
        <p:scale>
          <a:sx n="99" d="100"/>
          <a:sy n="99" d="100"/>
        </p:scale>
        <p:origin x="90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5F272-6291-4BE5-9D47-4CC8992E285A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8394D-3E2E-4601-A7D2-FF1E2DC620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4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16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24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212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73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71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123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86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255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70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0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0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69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158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91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32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02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6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1D092C9-5E9E-4F81-832E-7060F8E0861F}"/>
              </a:ext>
            </a:extLst>
          </p:cNvPr>
          <p:cNvGrpSpPr/>
          <p:nvPr/>
        </p:nvGrpSpPr>
        <p:grpSpPr>
          <a:xfrm>
            <a:off x="1884076" y="2132856"/>
            <a:ext cx="5375848" cy="2052228"/>
            <a:chOff x="2245239" y="2348878"/>
            <a:chExt cx="4653517" cy="2196479"/>
          </a:xfrm>
        </p:grpSpPr>
        <p:sp>
          <p:nvSpPr>
            <p:cNvPr id="11" name="직사각형 10"/>
            <p:cNvSpPr/>
            <p:nvPr/>
          </p:nvSpPr>
          <p:spPr>
            <a:xfrm>
              <a:off x="2245239" y="2348878"/>
              <a:ext cx="4653517" cy="1838411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280" y="2606365"/>
              <a:ext cx="393343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>
                  <a:solidFill>
                    <a:schemeClr val="bg1"/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얼굴인식을 통한 사람 얼굴 모자이크 처리 웹</a:t>
              </a:r>
              <a:endParaRPr lang="en-US" altLang="ko-KR" sz="4000" dirty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E1BC5A-05C7-4FEE-BAF1-A2E6192A297F}"/>
              </a:ext>
            </a:extLst>
          </p:cNvPr>
          <p:cNvSpPr txBox="1"/>
          <p:nvPr/>
        </p:nvSpPr>
        <p:spPr>
          <a:xfrm>
            <a:off x="3399184" y="4869160"/>
            <a:ext cx="23456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AI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융합학부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20180000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길다영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r"/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20180000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송선영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r"/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20180000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최서윤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B0794-8410-4EFF-B3E8-23368C61F226}"/>
              </a:ext>
            </a:extLst>
          </p:cNvPr>
          <p:cNvSpPr txBox="1"/>
          <p:nvPr/>
        </p:nvSpPr>
        <p:spPr>
          <a:xfrm>
            <a:off x="3715562" y="4293096"/>
            <a:ext cx="1712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8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팀명</a:t>
            </a:r>
            <a:r>
              <a:rPr lang="en-US" altLang="ko-KR" sz="18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:</a:t>
            </a:r>
            <a:r>
              <a:rPr lang="ko-KR" altLang="en-US" sz="18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페이스 아웃</a:t>
            </a:r>
            <a:endParaRPr lang="en-US" altLang="ko-KR" sz="18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2F3DF-13E5-48A2-9754-598FCDF13FA6}"/>
              </a:ext>
            </a:extLst>
          </p:cNvPr>
          <p:cNvSpPr txBox="1"/>
          <p:nvPr/>
        </p:nvSpPr>
        <p:spPr>
          <a:xfrm>
            <a:off x="7812360" y="6453336"/>
            <a:ext cx="1537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2021</a:t>
            </a:r>
            <a:r>
              <a:rPr lang="ko-KR" altLang="en-US" sz="14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년 </a:t>
            </a:r>
            <a:r>
              <a:rPr lang="en-US" altLang="ko-KR" sz="14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9</a:t>
            </a:r>
            <a:r>
              <a:rPr lang="ko-KR" altLang="en-US" sz="14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월 </a:t>
            </a:r>
            <a:r>
              <a:rPr lang="en-US" altLang="ko-KR" sz="14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7</a:t>
            </a:r>
            <a:r>
              <a:rPr lang="ko-KR" altLang="en-US" sz="14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일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5552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64093" y="72480"/>
            <a:ext cx="3599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4.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기술 설명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L" panose="02020503020101020101" pitchFamily="18" charset="-127"/>
              <a:ea typeface="서울한강체 L" panose="0202050302010102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2E7888-34A8-40C6-B680-499C163E6BF8}"/>
              </a:ext>
            </a:extLst>
          </p:cNvPr>
          <p:cNvSpPr txBox="1"/>
          <p:nvPr/>
        </p:nvSpPr>
        <p:spPr>
          <a:xfrm>
            <a:off x="679320" y="864106"/>
            <a:ext cx="418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1. Input image</a:t>
            </a:r>
            <a:r>
              <a:rPr lang="ko-KR" altLang="en-US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로 </a:t>
            </a:r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Recognition</a:t>
            </a:r>
            <a:r>
              <a:rPr lang="ko-KR" altLang="en-US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의 과정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2937DA-B7C9-4BDE-84F9-FC4A595B68B3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2324948" y="1901704"/>
            <a:ext cx="658638" cy="574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914AC6-1DBE-4234-91FD-4362C5125B16}"/>
              </a:ext>
            </a:extLst>
          </p:cNvPr>
          <p:cNvSpPr/>
          <p:nvPr/>
        </p:nvSpPr>
        <p:spPr>
          <a:xfrm>
            <a:off x="920948" y="1632278"/>
            <a:ext cx="1404000" cy="540000"/>
          </a:xfrm>
          <a:prstGeom prst="rect">
            <a:avLst/>
          </a:prstGeom>
          <a:solidFill>
            <a:srgbClr val="1D399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Image</a:t>
            </a:r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전처리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F61857-68BF-4513-BD54-01245A9E3CEE}"/>
              </a:ext>
            </a:extLst>
          </p:cNvPr>
          <p:cNvSpPr/>
          <p:nvPr/>
        </p:nvSpPr>
        <p:spPr>
          <a:xfrm>
            <a:off x="2983586" y="1631704"/>
            <a:ext cx="1404000" cy="540000"/>
          </a:xfrm>
          <a:prstGeom prst="rect">
            <a:avLst/>
          </a:prstGeom>
          <a:solidFill>
            <a:srgbClr val="1D399F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detection</a:t>
            </a:r>
            <a:endParaRPr lang="ko-KR" altLang="en-US" sz="140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E6A1C5E-501E-47A1-80F1-3A897E6E2409}"/>
              </a:ext>
            </a:extLst>
          </p:cNvPr>
          <p:cNvCxnSpPr>
            <a:cxnSpLocks/>
            <a:stCxn id="41" idx="3"/>
            <a:endCxn id="40" idx="1"/>
          </p:cNvCxnSpPr>
          <p:nvPr/>
        </p:nvCxnSpPr>
        <p:spPr>
          <a:xfrm>
            <a:off x="6412332" y="1898800"/>
            <a:ext cx="620747" cy="4695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D9F1F2-1E24-435F-B4CC-8824B99BE815}"/>
              </a:ext>
            </a:extLst>
          </p:cNvPr>
          <p:cNvSpPr/>
          <p:nvPr/>
        </p:nvSpPr>
        <p:spPr>
          <a:xfrm>
            <a:off x="7033079" y="1633495"/>
            <a:ext cx="1404000" cy="540000"/>
          </a:xfrm>
          <a:prstGeom prst="rect">
            <a:avLst/>
          </a:prstGeom>
          <a:solidFill>
            <a:schemeClr val="bg1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처리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3D20C3-BAFB-466B-998E-953144D5482D}"/>
              </a:ext>
            </a:extLst>
          </p:cNvPr>
          <p:cNvSpPr/>
          <p:nvPr/>
        </p:nvSpPr>
        <p:spPr>
          <a:xfrm>
            <a:off x="5008332" y="1628800"/>
            <a:ext cx="1404000" cy="540000"/>
          </a:xfrm>
          <a:prstGeom prst="rect">
            <a:avLst/>
          </a:prstGeom>
          <a:solidFill>
            <a:schemeClr val="bg1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</a:t>
            </a:r>
            <a:br>
              <a:rPr lang="en-US" altLang="ko-KR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</a:br>
            <a:r>
              <a:rPr lang="en-US" altLang="ko-KR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Comparison </a:t>
            </a:r>
            <a:endParaRPr lang="ko-KR" altLang="en-US" sz="1400">
              <a:solidFill>
                <a:srgbClr val="1D399F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B5812D8-6EE2-417D-ACA5-61A07FF779A3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 flipV="1">
            <a:off x="4387586" y="1898800"/>
            <a:ext cx="620746" cy="2904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334B1D-44BC-445F-9D5C-C1A29DCC2E87}"/>
              </a:ext>
            </a:extLst>
          </p:cNvPr>
          <p:cNvGrpSpPr/>
          <p:nvPr/>
        </p:nvGrpSpPr>
        <p:grpSpPr>
          <a:xfrm>
            <a:off x="-4248" y="989688"/>
            <a:ext cx="683568" cy="331264"/>
            <a:chOff x="-30861" y="980728"/>
            <a:chExt cx="683568" cy="33126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E429018-978E-4DAD-8494-0FC827AA90B1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86EE0DD2-1FEA-4ED9-B7DC-2404C93CEA1A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832E689-89C6-4485-A5AC-AC0646E2AA02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1D2BFA-6241-49E3-BC5D-32D2784EAD26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9DF5C-F40A-413E-BDBD-BC925A151134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16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84A683-5BD3-4B89-ABAF-22B1C2D875E2}"/>
              </a:ext>
            </a:extLst>
          </p:cNvPr>
          <p:cNvSpPr txBox="1"/>
          <p:nvPr/>
        </p:nvSpPr>
        <p:spPr>
          <a:xfrm>
            <a:off x="-30861" y="2102900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384C64-5F8B-4865-B34B-B9E3099D9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04"/>
          <a:stretch/>
        </p:blipFill>
        <p:spPr bwMode="auto">
          <a:xfrm>
            <a:off x="920948" y="2523123"/>
            <a:ext cx="6732549" cy="15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D276159-510F-4E20-905E-C403DECD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37112"/>
            <a:ext cx="2132855" cy="213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2E6C3F4-0C1E-427D-B9A3-9D0023D0A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51" y="4234469"/>
            <a:ext cx="1800199" cy="253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5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64093" y="72480"/>
            <a:ext cx="3599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4.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기술 설명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L" panose="02020503020101020101" pitchFamily="18" charset="-127"/>
              <a:ea typeface="서울한강체 L" panose="0202050302010102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2E7888-34A8-40C6-B680-499C163E6BF8}"/>
              </a:ext>
            </a:extLst>
          </p:cNvPr>
          <p:cNvSpPr txBox="1"/>
          <p:nvPr/>
        </p:nvSpPr>
        <p:spPr>
          <a:xfrm>
            <a:off x="679320" y="864106"/>
            <a:ext cx="418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1. Input image</a:t>
            </a:r>
            <a:r>
              <a:rPr lang="ko-KR" altLang="en-US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로 </a:t>
            </a:r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Recognition</a:t>
            </a:r>
            <a:r>
              <a:rPr lang="ko-KR" altLang="en-US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의 과정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2937DA-B7C9-4BDE-84F9-FC4A595B68B3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2324948" y="1901704"/>
            <a:ext cx="658638" cy="574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914AC6-1DBE-4234-91FD-4362C5125B16}"/>
              </a:ext>
            </a:extLst>
          </p:cNvPr>
          <p:cNvSpPr/>
          <p:nvPr/>
        </p:nvSpPr>
        <p:spPr>
          <a:xfrm>
            <a:off x="920948" y="1632278"/>
            <a:ext cx="1404000" cy="540000"/>
          </a:xfrm>
          <a:prstGeom prst="rect">
            <a:avLst/>
          </a:prstGeom>
          <a:solidFill>
            <a:srgbClr val="1D399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Image</a:t>
            </a:r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전처리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F61857-68BF-4513-BD54-01245A9E3CEE}"/>
              </a:ext>
            </a:extLst>
          </p:cNvPr>
          <p:cNvSpPr/>
          <p:nvPr/>
        </p:nvSpPr>
        <p:spPr>
          <a:xfrm>
            <a:off x="2983586" y="1631704"/>
            <a:ext cx="1404000" cy="540000"/>
          </a:xfrm>
          <a:prstGeom prst="rect">
            <a:avLst/>
          </a:prstGeom>
          <a:solidFill>
            <a:srgbClr val="1D399F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detection</a:t>
            </a:r>
            <a:endParaRPr lang="ko-KR" altLang="en-US" sz="140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E6A1C5E-501E-47A1-80F1-3A897E6E2409}"/>
              </a:ext>
            </a:extLst>
          </p:cNvPr>
          <p:cNvCxnSpPr>
            <a:cxnSpLocks/>
            <a:stCxn id="41" idx="3"/>
            <a:endCxn id="40" idx="1"/>
          </p:cNvCxnSpPr>
          <p:nvPr/>
        </p:nvCxnSpPr>
        <p:spPr>
          <a:xfrm>
            <a:off x="6412332" y="1898800"/>
            <a:ext cx="620747" cy="4695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D9F1F2-1E24-435F-B4CC-8824B99BE815}"/>
              </a:ext>
            </a:extLst>
          </p:cNvPr>
          <p:cNvSpPr/>
          <p:nvPr/>
        </p:nvSpPr>
        <p:spPr>
          <a:xfrm>
            <a:off x="7033079" y="1633495"/>
            <a:ext cx="1404000" cy="540000"/>
          </a:xfrm>
          <a:prstGeom prst="rect">
            <a:avLst/>
          </a:prstGeom>
          <a:solidFill>
            <a:schemeClr val="bg1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처리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3D20C3-BAFB-466B-998E-953144D5482D}"/>
              </a:ext>
            </a:extLst>
          </p:cNvPr>
          <p:cNvSpPr/>
          <p:nvPr/>
        </p:nvSpPr>
        <p:spPr>
          <a:xfrm>
            <a:off x="5008332" y="1628800"/>
            <a:ext cx="1404000" cy="540000"/>
          </a:xfrm>
          <a:prstGeom prst="rect">
            <a:avLst/>
          </a:prstGeom>
          <a:solidFill>
            <a:srgbClr val="1D399F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</a:t>
            </a:r>
            <a:b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</a:br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Comparison </a:t>
            </a:r>
            <a:endParaRPr lang="ko-KR" altLang="en-US" sz="140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B5812D8-6EE2-417D-ACA5-61A07FF779A3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 flipV="1">
            <a:off x="4387586" y="1898800"/>
            <a:ext cx="620746" cy="2904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334B1D-44BC-445F-9D5C-C1A29DCC2E87}"/>
              </a:ext>
            </a:extLst>
          </p:cNvPr>
          <p:cNvGrpSpPr/>
          <p:nvPr/>
        </p:nvGrpSpPr>
        <p:grpSpPr>
          <a:xfrm>
            <a:off x="-4248" y="989688"/>
            <a:ext cx="683568" cy="331264"/>
            <a:chOff x="-30861" y="980728"/>
            <a:chExt cx="683568" cy="33126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E429018-978E-4DAD-8494-0FC827AA90B1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86EE0DD2-1FEA-4ED9-B7DC-2404C93CEA1A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832E689-89C6-4485-A5AC-AC0646E2AA02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1D2BFA-6241-49E3-BC5D-32D2784EAD26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9DF5C-F40A-413E-BDBD-BC925A151134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16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84A683-5BD3-4B89-ABAF-22B1C2D875E2}"/>
              </a:ext>
            </a:extLst>
          </p:cNvPr>
          <p:cNvSpPr txBox="1"/>
          <p:nvPr/>
        </p:nvSpPr>
        <p:spPr>
          <a:xfrm>
            <a:off x="-30861" y="2102900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9E35DA9-566E-4C7F-965A-03E696857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23" y="2444429"/>
            <a:ext cx="5846553" cy="33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99C9CF3-2993-4500-AE59-3CDEB3F64B8F}"/>
              </a:ext>
            </a:extLst>
          </p:cNvPr>
          <p:cNvSpPr txBox="1"/>
          <p:nvPr/>
        </p:nvSpPr>
        <p:spPr>
          <a:xfrm>
            <a:off x="1612720" y="6084236"/>
            <a:ext cx="5846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‘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학습할 이미지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’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의 인코딩 값과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‘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모자이크할 이미지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’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의 인코딩 값을 비교한다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  <a:p>
            <a:pPr algn="ctr"/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이를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distance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비교라고 말한다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얼굴이 서로 비슷할수록 작은 값이 나온다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863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64093" y="72480"/>
            <a:ext cx="3599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4.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기술 설명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L" panose="02020503020101020101" pitchFamily="18" charset="-127"/>
              <a:ea typeface="서울한강체 L" panose="0202050302010102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2E7888-34A8-40C6-B680-499C163E6BF8}"/>
              </a:ext>
            </a:extLst>
          </p:cNvPr>
          <p:cNvSpPr txBox="1"/>
          <p:nvPr/>
        </p:nvSpPr>
        <p:spPr>
          <a:xfrm>
            <a:off x="679320" y="864106"/>
            <a:ext cx="418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1. Input image</a:t>
            </a:r>
            <a:r>
              <a:rPr lang="ko-KR" altLang="en-US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로 </a:t>
            </a:r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Recognition</a:t>
            </a:r>
            <a:r>
              <a:rPr lang="ko-KR" altLang="en-US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의 과정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2937DA-B7C9-4BDE-84F9-FC4A595B68B3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2324948" y="1901704"/>
            <a:ext cx="658638" cy="574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914AC6-1DBE-4234-91FD-4362C5125B16}"/>
              </a:ext>
            </a:extLst>
          </p:cNvPr>
          <p:cNvSpPr/>
          <p:nvPr/>
        </p:nvSpPr>
        <p:spPr>
          <a:xfrm>
            <a:off x="920948" y="1632278"/>
            <a:ext cx="1404000" cy="540000"/>
          </a:xfrm>
          <a:prstGeom prst="rect">
            <a:avLst/>
          </a:prstGeom>
          <a:solidFill>
            <a:srgbClr val="1D399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Image</a:t>
            </a:r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전처리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F61857-68BF-4513-BD54-01245A9E3CEE}"/>
              </a:ext>
            </a:extLst>
          </p:cNvPr>
          <p:cNvSpPr/>
          <p:nvPr/>
        </p:nvSpPr>
        <p:spPr>
          <a:xfrm>
            <a:off x="2983586" y="1631704"/>
            <a:ext cx="1404000" cy="540000"/>
          </a:xfrm>
          <a:prstGeom prst="rect">
            <a:avLst/>
          </a:prstGeom>
          <a:solidFill>
            <a:srgbClr val="1D399F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detection</a:t>
            </a:r>
            <a:endParaRPr lang="ko-KR" altLang="en-US" sz="140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E6A1C5E-501E-47A1-80F1-3A897E6E2409}"/>
              </a:ext>
            </a:extLst>
          </p:cNvPr>
          <p:cNvCxnSpPr>
            <a:cxnSpLocks/>
            <a:stCxn id="41" idx="3"/>
            <a:endCxn id="40" idx="1"/>
          </p:cNvCxnSpPr>
          <p:nvPr/>
        </p:nvCxnSpPr>
        <p:spPr>
          <a:xfrm>
            <a:off x="6412332" y="1898800"/>
            <a:ext cx="620747" cy="4695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D9F1F2-1E24-435F-B4CC-8824B99BE815}"/>
              </a:ext>
            </a:extLst>
          </p:cNvPr>
          <p:cNvSpPr/>
          <p:nvPr/>
        </p:nvSpPr>
        <p:spPr>
          <a:xfrm>
            <a:off x="7033079" y="1633495"/>
            <a:ext cx="1404000" cy="540000"/>
          </a:xfrm>
          <a:prstGeom prst="rect">
            <a:avLst/>
          </a:prstGeom>
          <a:solidFill>
            <a:srgbClr val="1D399F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처리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3D20C3-BAFB-466B-998E-953144D5482D}"/>
              </a:ext>
            </a:extLst>
          </p:cNvPr>
          <p:cNvSpPr/>
          <p:nvPr/>
        </p:nvSpPr>
        <p:spPr>
          <a:xfrm>
            <a:off x="5008332" y="1628800"/>
            <a:ext cx="1404000" cy="540000"/>
          </a:xfrm>
          <a:prstGeom prst="rect">
            <a:avLst/>
          </a:prstGeom>
          <a:solidFill>
            <a:srgbClr val="1D399F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</a:t>
            </a:r>
            <a:b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</a:br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Comparison </a:t>
            </a:r>
            <a:endParaRPr lang="ko-KR" altLang="en-US" sz="140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B5812D8-6EE2-417D-ACA5-61A07FF779A3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 flipV="1">
            <a:off x="4387586" y="1898800"/>
            <a:ext cx="620746" cy="2904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334B1D-44BC-445F-9D5C-C1A29DCC2E87}"/>
              </a:ext>
            </a:extLst>
          </p:cNvPr>
          <p:cNvGrpSpPr/>
          <p:nvPr/>
        </p:nvGrpSpPr>
        <p:grpSpPr>
          <a:xfrm>
            <a:off x="-4248" y="989688"/>
            <a:ext cx="683568" cy="331264"/>
            <a:chOff x="-30861" y="980728"/>
            <a:chExt cx="683568" cy="33126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E429018-978E-4DAD-8494-0FC827AA90B1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86EE0DD2-1FEA-4ED9-B7DC-2404C93CEA1A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832E689-89C6-4485-A5AC-AC0646E2AA02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1D2BFA-6241-49E3-BC5D-32D2784EAD26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9DF5C-F40A-413E-BDBD-BC925A151134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16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84A683-5BD3-4B89-ABAF-22B1C2D875E2}"/>
              </a:ext>
            </a:extLst>
          </p:cNvPr>
          <p:cNvSpPr txBox="1"/>
          <p:nvPr/>
        </p:nvSpPr>
        <p:spPr>
          <a:xfrm>
            <a:off x="-30861" y="2102900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7D6E9C9-2CF9-4DA2-B23A-FDA706756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84"/>
          <a:stretch/>
        </p:blipFill>
        <p:spPr bwMode="auto">
          <a:xfrm>
            <a:off x="920702" y="2567066"/>
            <a:ext cx="4979798" cy="252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C5C86-4008-4C46-B835-964848518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58" y="2742894"/>
            <a:ext cx="2758536" cy="388982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FB5D479-A942-40AB-B3B9-2A3464C0AD82}"/>
              </a:ext>
            </a:extLst>
          </p:cNvPr>
          <p:cNvSpPr txBox="1"/>
          <p:nvPr/>
        </p:nvSpPr>
        <p:spPr>
          <a:xfrm>
            <a:off x="6847226" y="2504011"/>
            <a:ext cx="140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모자이크된 이미지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99C42F-2400-4E90-8E18-2CA5465E75A1}"/>
              </a:ext>
            </a:extLst>
          </p:cNvPr>
          <p:cNvSpPr txBox="1"/>
          <p:nvPr/>
        </p:nvSpPr>
        <p:spPr>
          <a:xfrm>
            <a:off x="1020610" y="5655340"/>
            <a:ext cx="488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얼굴을 비교했을 때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distance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가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0.45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보다 크면</a:t>
            </a:r>
            <a:b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</a:b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False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로 지정하고 모자이크처리를 진행한다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0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45702" y="72480"/>
            <a:ext cx="2617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4.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기술 설명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2E7888-34A8-40C6-B680-499C163E6BF8}"/>
              </a:ext>
            </a:extLst>
          </p:cNvPr>
          <p:cNvSpPr txBox="1"/>
          <p:nvPr/>
        </p:nvSpPr>
        <p:spPr>
          <a:xfrm>
            <a:off x="679319" y="864106"/>
            <a:ext cx="497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 Input video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를 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Recognition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후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과정</a:t>
            </a:r>
            <a:endParaRPr lang="ko-KR" altLang="en-US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2937DA-B7C9-4BDE-84F9-FC4A595B68B3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2853002" y="1901702"/>
            <a:ext cx="1235829" cy="0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914AC6-1DBE-4234-91FD-4362C5125B16}"/>
              </a:ext>
            </a:extLst>
          </p:cNvPr>
          <p:cNvSpPr/>
          <p:nvPr/>
        </p:nvSpPr>
        <p:spPr>
          <a:xfrm>
            <a:off x="1337402" y="1631702"/>
            <a:ext cx="1515600" cy="540000"/>
          </a:xfrm>
          <a:prstGeom prst="rect">
            <a:avLst/>
          </a:prstGeom>
          <a:solidFill>
            <a:srgbClr val="1D399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이미지</a:t>
            </a:r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및 동영상</a:t>
            </a:r>
            <a:endParaRPr lang="en-US" altLang="ko-KR" sz="140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전처리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F61857-68BF-4513-BD54-01245A9E3CEE}"/>
              </a:ext>
            </a:extLst>
          </p:cNvPr>
          <p:cNvSpPr/>
          <p:nvPr/>
        </p:nvSpPr>
        <p:spPr>
          <a:xfrm>
            <a:off x="4088831" y="1631702"/>
            <a:ext cx="1513825" cy="540000"/>
          </a:xfrm>
          <a:prstGeom prst="rect">
            <a:avLst/>
          </a:prstGeom>
          <a:noFill/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detection</a:t>
            </a:r>
            <a:endParaRPr lang="ko-KR" altLang="en-US" sz="1400">
              <a:solidFill>
                <a:srgbClr val="1D399F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3D20C3-BAFB-466B-998E-953144D5482D}"/>
              </a:ext>
            </a:extLst>
          </p:cNvPr>
          <p:cNvSpPr/>
          <p:nvPr/>
        </p:nvSpPr>
        <p:spPr>
          <a:xfrm>
            <a:off x="6838485" y="1631702"/>
            <a:ext cx="1515600" cy="540000"/>
          </a:xfrm>
          <a:prstGeom prst="rect">
            <a:avLst/>
          </a:prstGeom>
          <a:noFill/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처리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B5812D8-6EE2-417D-ACA5-61A07FF779A3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>
            <a:off x="5602656" y="1901702"/>
            <a:ext cx="1235829" cy="0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8B66D5-0FB6-46B7-A655-952FCF1C0229}"/>
              </a:ext>
            </a:extLst>
          </p:cNvPr>
          <p:cNvGrpSpPr/>
          <p:nvPr/>
        </p:nvGrpSpPr>
        <p:grpSpPr>
          <a:xfrm>
            <a:off x="-4248" y="989688"/>
            <a:ext cx="683568" cy="331264"/>
            <a:chOff x="-30861" y="980728"/>
            <a:chExt cx="683568" cy="33126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623C5EB-2439-4B1A-81BB-7CC20B9D2BD7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09379B4F-BE95-46DD-A804-A3CD80E60C38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FDCBB59-B080-4615-BD83-A671C02573BB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8BD6B4-68D2-40CC-A43C-4F1C422A7352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A2E95D-B236-417A-BEC2-11C9726F3F1F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16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DC931C-486C-4DF7-B192-D1CAB7B10C7B}"/>
              </a:ext>
            </a:extLst>
          </p:cNvPr>
          <p:cNvSpPr txBox="1"/>
          <p:nvPr/>
        </p:nvSpPr>
        <p:spPr>
          <a:xfrm>
            <a:off x="-30861" y="2102900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1B0C921-9637-45DC-9858-C127F239E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34"/>
          <a:stretch/>
        </p:blipFill>
        <p:spPr bwMode="auto">
          <a:xfrm>
            <a:off x="827584" y="2569966"/>
            <a:ext cx="3816423" cy="25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B38EB55-A858-40E9-A132-549A03C72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" t="210" r="-1995" b="12270"/>
          <a:stretch/>
        </p:blipFill>
        <p:spPr bwMode="auto">
          <a:xfrm>
            <a:off x="4871830" y="2602647"/>
            <a:ext cx="1715191" cy="196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사람, 벽, 실내이(가) 표시된 사진&#10;&#10;자동 생성된 설명">
            <a:extLst>
              <a:ext uri="{FF2B5EF4-FFF2-40B4-BE49-F238E27FC236}">
                <a16:creationId xmlns:a16="http://schemas.microsoft.com/office/drawing/2014/main" id="{F1A0BF71-EC65-412F-9FC8-262FBB35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39" y="4631406"/>
            <a:ext cx="2785492" cy="21541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0DDCAC-5097-40CD-8D09-BA23CA75D708}"/>
              </a:ext>
            </a:extLst>
          </p:cNvPr>
          <p:cNvSpPr txBox="1"/>
          <p:nvPr/>
        </p:nvSpPr>
        <p:spPr>
          <a:xfrm>
            <a:off x="5186286" y="2302687"/>
            <a:ext cx="111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학습할 이미지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9BB5D9-A58E-4D0F-B2E6-0F500EC7A3DF}"/>
              </a:ext>
            </a:extLst>
          </p:cNvPr>
          <p:cNvSpPr txBox="1"/>
          <p:nvPr/>
        </p:nvSpPr>
        <p:spPr>
          <a:xfrm>
            <a:off x="6894285" y="4313122"/>
            <a:ext cx="140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모자이크할 동영상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78D4AF-7108-4235-926B-7710850E27FC}"/>
              </a:ext>
            </a:extLst>
          </p:cNvPr>
          <p:cNvSpPr txBox="1"/>
          <p:nvPr/>
        </p:nvSpPr>
        <p:spPr>
          <a:xfrm>
            <a:off x="1579569" y="5801767"/>
            <a:ext cx="407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‘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학습할 이미지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’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와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‘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모자이크할 동영상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’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을 불러온다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  <a:p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그리고 학습을 위해 파일을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RGB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형식으로 바꿔준다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1ADAA2-C989-473F-8D65-11C08EAFFBCB}"/>
              </a:ext>
            </a:extLst>
          </p:cNvPr>
          <p:cNvGrpSpPr/>
          <p:nvPr/>
        </p:nvGrpSpPr>
        <p:grpSpPr>
          <a:xfrm rot="9076928">
            <a:off x="6542600" y="3712909"/>
            <a:ext cx="250325" cy="1381329"/>
            <a:chOff x="2123728" y="3502614"/>
            <a:chExt cx="254263" cy="859109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883C6D3-688B-4E00-B23E-C97B1C0466D7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28" y="3511128"/>
              <a:ext cx="169509" cy="8505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B56EA0F-DE35-4011-854A-121C0FAE6C63}"/>
                </a:ext>
              </a:extLst>
            </p:cNvPr>
            <p:cNvCxnSpPr>
              <a:cxnSpLocks/>
            </p:cNvCxnSpPr>
            <p:nvPr/>
          </p:nvCxnSpPr>
          <p:spPr>
            <a:xfrm>
              <a:off x="2208482" y="3502614"/>
              <a:ext cx="169509" cy="8505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33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45702" y="72480"/>
            <a:ext cx="2617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4.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기술 설명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2E7888-34A8-40C6-B680-499C163E6BF8}"/>
              </a:ext>
            </a:extLst>
          </p:cNvPr>
          <p:cNvSpPr txBox="1"/>
          <p:nvPr/>
        </p:nvSpPr>
        <p:spPr>
          <a:xfrm>
            <a:off x="679319" y="864106"/>
            <a:ext cx="497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 Input video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를 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Recognition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후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과정</a:t>
            </a:r>
            <a:endParaRPr lang="ko-KR" altLang="en-US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8B66D5-0FB6-46B7-A655-952FCF1C0229}"/>
              </a:ext>
            </a:extLst>
          </p:cNvPr>
          <p:cNvGrpSpPr/>
          <p:nvPr/>
        </p:nvGrpSpPr>
        <p:grpSpPr>
          <a:xfrm>
            <a:off x="-4248" y="989688"/>
            <a:ext cx="683568" cy="331264"/>
            <a:chOff x="-30861" y="980728"/>
            <a:chExt cx="683568" cy="33126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623C5EB-2439-4B1A-81BB-7CC20B9D2BD7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09379B4F-BE95-46DD-A804-A3CD80E60C38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FDCBB59-B080-4615-BD83-A671C02573BB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8BD6B4-68D2-40CC-A43C-4F1C422A7352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A2E95D-B236-417A-BEC2-11C9726F3F1F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16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DC931C-486C-4DF7-B192-D1CAB7B10C7B}"/>
              </a:ext>
            </a:extLst>
          </p:cNvPr>
          <p:cNvSpPr txBox="1"/>
          <p:nvPr/>
        </p:nvSpPr>
        <p:spPr>
          <a:xfrm>
            <a:off x="-30861" y="2102900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A670A3D-A15F-4035-BFCA-3219E21CF961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2853002" y="1901702"/>
            <a:ext cx="1235829" cy="0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42234B-EDF0-4E6E-ABAF-BFC63AB2A32F}"/>
              </a:ext>
            </a:extLst>
          </p:cNvPr>
          <p:cNvSpPr/>
          <p:nvPr/>
        </p:nvSpPr>
        <p:spPr>
          <a:xfrm>
            <a:off x="1337402" y="1631702"/>
            <a:ext cx="1515600" cy="540000"/>
          </a:xfrm>
          <a:prstGeom prst="rect">
            <a:avLst/>
          </a:prstGeom>
          <a:solidFill>
            <a:srgbClr val="1D399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이미지</a:t>
            </a:r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및 동영상</a:t>
            </a:r>
            <a:endParaRPr lang="en-US" altLang="ko-KR" sz="140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전처리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AC98D9-ADD4-44F7-BB40-5221810E2938}"/>
              </a:ext>
            </a:extLst>
          </p:cNvPr>
          <p:cNvSpPr/>
          <p:nvPr/>
        </p:nvSpPr>
        <p:spPr>
          <a:xfrm>
            <a:off x="4088831" y="1631702"/>
            <a:ext cx="1513825" cy="540000"/>
          </a:xfrm>
          <a:prstGeom prst="rect">
            <a:avLst/>
          </a:prstGeom>
          <a:solidFill>
            <a:srgbClr val="1D399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detection</a:t>
            </a:r>
            <a:endParaRPr lang="ko-KR" altLang="en-US" sz="140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CA34609-C2B4-4BEB-8789-9EA3CA475B4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602656" y="1901702"/>
            <a:ext cx="1235829" cy="0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F72EF6E-AFAB-4754-A98C-99FA870C5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3"/>
          <a:stretch/>
        </p:blipFill>
        <p:spPr bwMode="auto">
          <a:xfrm>
            <a:off x="884650" y="2924944"/>
            <a:ext cx="5845014" cy="13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421751-F85C-49A5-8785-9A4187E9E81E}"/>
              </a:ext>
            </a:extLst>
          </p:cNvPr>
          <p:cNvSpPr/>
          <p:nvPr/>
        </p:nvSpPr>
        <p:spPr>
          <a:xfrm>
            <a:off x="6838485" y="1631702"/>
            <a:ext cx="1515600" cy="540000"/>
          </a:xfrm>
          <a:prstGeom prst="rect">
            <a:avLst/>
          </a:prstGeom>
          <a:noFill/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C1211-37EA-46D1-9697-815F447FD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455" y="2636912"/>
            <a:ext cx="1723998" cy="22223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7EF9ADB-2026-4CCC-84B6-883B15C0F98A}"/>
              </a:ext>
            </a:extLst>
          </p:cNvPr>
          <p:cNvSpPr txBox="1"/>
          <p:nvPr/>
        </p:nvSpPr>
        <p:spPr>
          <a:xfrm>
            <a:off x="1776369" y="5409119"/>
            <a:ext cx="407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‘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학습할 이미지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’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에서 얼굴을 인식한다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  <a:p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인식한 얼굴을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encoding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하여 숫자로 바꾼다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70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45702" y="72480"/>
            <a:ext cx="2617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4.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기술 설명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2E7888-34A8-40C6-B680-499C163E6BF8}"/>
              </a:ext>
            </a:extLst>
          </p:cNvPr>
          <p:cNvSpPr txBox="1"/>
          <p:nvPr/>
        </p:nvSpPr>
        <p:spPr>
          <a:xfrm>
            <a:off x="679319" y="864106"/>
            <a:ext cx="497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 Input video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를 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Recognition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후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과정</a:t>
            </a:r>
            <a:endParaRPr lang="ko-KR" altLang="en-US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8B66D5-0FB6-46B7-A655-952FCF1C0229}"/>
              </a:ext>
            </a:extLst>
          </p:cNvPr>
          <p:cNvGrpSpPr/>
          <p:nvPr/>
        </p:nvGrpSpPr>
        <p:grpSpPr>
          <a:xfrm>
            <a:off x="-4248" y="989688"/>
            <a:ext cx="683568" cy="331264"/>
            <a:chOff x="-30861" y="980728"/>
            <a:chExt cx="683568" cy="33126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623C5EB-2439-4B1A-81BB-7CC20B9D2BD7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09379B4F-BE95-46DD-A804-A3CD80E60C38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FDCBB59-B080-4615-BD83-A671C02573BB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8BD6B4-68D2-40CC-A43C-4F1C422A7352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A2E95D-B236-417A-BEC2-11C9726F3F1F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16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DC931C-486C-4DF7-B192-D1CAB7B10C7B}"/>
              </a:ext>
            </a:extLst>
          </p:cNvPr>
          <p:cNvSpPr txBox="1"/>
          <p:nvPr/>
        </p:nvSpPr>
        <p:spPr>
          <a:xfrm>
            <a:off x="-30861" y="2102900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ABDE47-9D27-4A18-A5EB-0ECD68ED225E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2853002" y="1901702"/>
            <a:ext cx="1235829" cy="0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61D945-028C-4042-85F4-E5F11DA0D361}"/>
              </a:ext>
            </a:extLst>
          </p:cNvPr>
          <p:cNvSpPr/>
          <p:nvPr/>
        </p:nvSpPr>
        <p:spPr>
          <a:xfrm>
            <a:off x="1337402" y="1631702"/>
            <a:ext cx="1515600" cy="540000"/>
          </a:xfrm>
          <a:prstGeom prst="rect">
            <a:avLst/>
          </a:prstGeom>
          <a:solidFill>
            <a:srgbClr val="1D399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이미지</a:t>
            </a:r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및 동영상</a:t>
            </a:r>
            <a:endParaRPr lang="en-US" altLang="ko-KR" sz="140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전처리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D25429-039A-4C17-AB47-4D7F87F7BA46}"/>
              </a:ext>
            </a:extLst>
          </p:cNvPr>
          <p:cNvSpPr/>
          <p:nvPr/>
        </p:nvSpPr>
        <p:spPr>
          <a:xfrm>
            <a:off x="4088831" y="1631702"/>
            <a:ext cx="1513825" cy="540000"/>
          </a:xfrm>
          <a:prstGeom prst="rect">
            <a:avLst/>
          </a:prstGeom>
          <a:solidFill>
            <a:srgbClr val="1D399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detection</a:t>
            </a:r>
            <a:endParaRPr lang="ko-KR" altLang="en-US" sz="140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4DD717-D19B-43B3-A8C7-CE4F857C5267}"/>
              </a:ext>
            </a:extLst>
          </p:cNvPr>
          <p:cNvSpPr/>
          <p:nvPr/>
        </p:nvSpPr>
        <p:spPr>
          <a:xfrm>
            <a:off x="6838485" y="1631702"/>
            <a:ext cx="1515600" cy="540000"/>
          </a:xfrm>
          <a:prstGeom prst="rect">
            <a:avLst/>
          </a:prstGeom>
          <a:solidFill>
            <a:srgbClr val="1D399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처리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C6B7AC8-F11C-45A3-A2EE-81BA20DAE7DB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5602656" y="1901702"/>
            <a:ext cx="1235829" cy="0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869B215-2EB7-47AE-8F45-21BAA2E26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990"/>
          <a:stretch/>
        </p:blipFill>
        <p:spPr>
          <a:xfrm>
            <a:off x="700270" y="2452215"/>
            <a:ext cx="4231768" cy="3748678"/>
          </a:xfrm>
          <a:prstGeom prst="rect">
            <a:avLst/>
          </a:prstGeom>
        </p:spPr>
      </p:pic>
      <p:pic>
        <p:nvPicPr>
          <p:cNvPr id="6" name="그림 5" descr="사람이(가) 표시된 사진&#10;&#10;자동 생성된 설명">
            <a:extLst>
              <a:ext uri="{FF2B5EF4-FFF2-40B4-BE49-F238E27FC236}">
                <a16:creationId xmlns:a16="http://schemas.microsoft.com/office/drawing/2014/main" id="{E2F5A3A5-ECDC-4813-8103-1E805E1BE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111561"/>
            <a:ext cx="3433564" cy="26552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BA833A-8715-4B95-BACB-C2B43002D66C}"/>
              </a:ext>
            </a:extLst>
          </p:cNvPr>
          <p:cNvSpPr txBox="1"/>
          <p:nvPr/>
        </p:nvSpPr>
        <p:spPr>
          <a:xfrm>
            <a:off x="6250651" y="2686077"/>
            <a:ext cx="140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모자이크된 동영상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306C30-54D2-4268-8B03-5CCC7145CFC6}"/>
              </a:ext>
            </a:extLst>
          </p:cNvPr>
          <p:cNvSpPr txBox="1"/>
          <p:nvPr/>
        </p:nvSpPr>
        <p:spPr>
          <a:xfrm>
            <a:off x="899593" y="6253027"/>
            <a:ext cx="734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동영상의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frame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을 하나씩 보며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distance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를 비교하여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0.4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보다 크면 다른 얼굴로 인식한다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  <a:p>
            <a:pPr algn="ctr"/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그리고 이를 모자이크처리한다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448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-30861" y="1372602"/>
            <a:ext cx="683568" cy="331264"/>
            <a:chOff x="-30861" y="980728"/>
            <a:chExt cx="683568" cy="331264"/>
          </a:xfrm>
        </p:grpSpPr>
        <p:sp>
          <p:nvSpPr>
            <p:cNvPr id="26" name="직사각형 25"/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16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45702" y="72480"/>
            <a:ext cx="2617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5</a:t>
            </a:r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차별점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F45E10-B741-4FDF-B6CA-9A4803F985BF}"/>
              </a:ext>
            </a:extLst>
          </p:cNvPr>
          <p:cNvSpPr txBox="1"/>
          <p:nvPr/>
        </p:nvSpPr>
        <p:spPr>
          <a:xfrm>
            <a:off x="-30861" y="2102900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138C08-D2F8-48E2-B0B0-09F32B3636C4}"/>
              </a:ext>
            </a:extLst>
          </p:cNvPr>
          <p:cNvSpPr txBox="1"/>
          <p:nvPr/>
        </p:nvSpPr>
        <p:spPr>
          <a:xfrm>
            <a:off x="899592" y="90290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&lt;</a:t>
            </a:r>
            <a:r>
              <a:rPr lang="ko-KR" altLang="en-US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기존 작품들</a:t>
            </a:r>
            <a:r>
              <a:rPr lang="en-US" altLang="ko-KR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&gt;</a:t>
            </a:r>
            <a:endParaRPr lang="ko-KR" altLang="en-US" sz="20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EF2380-61D8-4D68-8BDC-294645849B6D}"/>
              </a:ext>
            </a:extLst>
          </p:cNvPr>
          <p:cNvSpPr txBox="1"/>
          <p:nvPr/>
        </p:nvSpPr>
        <p:spPr>
          <a:xfrm>
            <a:off x="2231739" y="2403004"/>
            <a:ext cx="1044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1.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그림판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1F26F6-E2C5-42CA-B722-A6FD82500175}"/>
              </a:ext>
            </a:extLst>
          </p:cNvPr>
          <p:cNvSpPr txBox="1"/>
          <p:nvPr/>
        </p:nvSpPr>
        <p:spPr>
          <a:xfrm>
            <a:off x="1141180" y="1825137"/>
            <a:ext cx="249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이미지 모자이크 프로그램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F3C448-2BBC-411C-A73B-0CD055FD95C5}"/>
              </a:ext>
            </a:extLst>
          </p:cNvPr>
          <p:cNvSpPr/>
          <p:nvPr/>
        </p:nvSpPr>
        <p:spPr>
          <a:xfrm>
            <a:off x="1213187" y="2020623"/>
            <a:ext cx="2268000" cy="164554"/>
          </a:xfrm>
          <a:prstGeom prst="rect">
            <a:avLst/>
          </a:prstGeom>
          <a:solidFill>
            <a:srgbClr val="1D399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0CDF0E-7326-4A6F-8286-EE44A4726A21}"/>
              </a:ext>
            </a:extLst>
          </p:cNvPr>
          <p:cNvSpPr txBox="1"/>
          <p:nvPr/>
        </p:nvSpPr>
        <p:spPr>
          <a:xfrm>
            <a:off x="3923202" y="2403004"/>
            <a:ext cx="4516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→  직접 손으로 모든 사람을 모자이크 처리해야 함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4B3EC2-33D3-40D0-B3CC-0001C8FDFD6F}"/>
              </a:ext>
            </a:extLst>
          </p:cNvPr>
          <p:cNvSpPr txBox="1"/>
          <p:nvPr/>
        </p:nvSpPr>
        <p:spPr>
          <a:xfrm>
            <a:off x="1141180" y="3933056"/>
            <a:ext cx="242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동영상 모자이크 프로그램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FE3BFB-71FD-40B4-8B3A-248147B1A06E}"/>
              </a:ext>
            </a:extLst>
          </p:cNvPr>
          <p:cNvSpPr/>
          <p:nvPr/>
        </p:nvSpPr>
        <p:spPr>
          <a:xfrm>
            <a:off x="1213187" y="4128542"/>
            <a:ext cx="2268000" cy="164554"/>
          </a:xfrm>
          <a:prstGeom prst="rect">
            <a:avLst/>
          </a:prstGeom>
          <a:solidFill>
            <a:srgbClr val="1D399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09CB9D-8781-4193-AF19-E51AC9E6D0BD}"/>
              </a:ext>
            </a:extLst>
          </p:cNvPr>
          <p:cNvSpPr txBox="1"/>
          <p:nvPr/>
        </p:nvSpPr>
        <p:spPr>
          <a:xfrm>
            <a:off x="2236913" y="3095980"/>
            <a:ext cx="13681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2.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포토스케이프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B01678-FEFA-4581-8F41-F95AF4CB85F0}"/>
              </a:ext>
            </a:extLst>
          </p:cNvPr>
          <p:cNvSpPr txBox="1"/>
          <p:nvPr/>
        </p:nvSpPr>
        <p:spPr>
          <a:xfrm>
            <a:off x="3923202" y="2971014"/>
            <a:ext cx="383312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→  마우스로 지나간 곳만 모자이크 처리 됨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→  어플을 따로 다운받아야 함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438764-D0E3-490B-95F6-993084BDE929}"/>
              </a:ext>
            </a:extLst>
          </p:cNvPr>
          <p:cNvSpPr txBox="1"/>
          <p:nvPr/>
        </p:nvSpPr>
        <p:spPr>
          <a:xfrm>
            <a:off x="2231739" y="4800910"/>
            <a:ext cx="1044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1.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유튜브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B9ABE3-27D5-483E-8FC1-77C7552FD656}"/>
              </a:ext>
            </a:extLst>
          </p:cNvPr>
          <p:cNvSpPr txBox="1"/>
          <p:nvPr/>
        </p:nvSpPr>
        <p:spPr>
          <a:xfrm>
            <a:off x="3923202" y="4800910"/>
            <a:ext cx="4516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→  모자이크 처리할 사람을 일일이 지정해야 함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FAE7F4-A571-476B-9D11-F4E38B70FD81}"/>
              </a:ext>
            </a:extLst>
          </p:cNvPr>
          <p:cNvSpPr txBox="1"/>
          <p:nvPr/>
        </p:nvSpPr>
        <p:spPr>
          <a:xfrm>
            <a:off x="2236913" y="5493886"/>
            <a:ext cx="13681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2.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곰믹스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8250A8-C738-45DF-A0D4-49269F5CFD8D}"/>
              </a:ext>
            </a:extLst>
          </p:cNvPr>
          <p:cNvSpPr txBox="1"/>
          <p:nvPr/>
        </p:nvSpPr>
        <p:spPr>
          <a:xfrm>
            <a:off x="3923202" y="5430475"/>
            <a:ext cx="504039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→  특정 부분을 가리지 못하고</a:t>
            </a:r>
            <a:b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</a:b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   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전체화면이 모자이크 처리 됨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8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-30861" y="1372602"/>
            <a:ext cx="683568" cy="331264"/>
            <a:chOff x="-30861" y="980728"/>
            <a:chExt cx="683568" cy="331264"/>
          </a:xfrm>
        </p:grpSpPr>
        <p:sp>
          <p:nvSpPr>
            <p:cNvPr id="26" name="직사각형 25"/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16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45702" y="72480"/>
            <a:ext cx="2617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5</a:t>
            </a:r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차별점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F45E10-B741-4FDF-B6CA-9A4803F985BF}"/>
              </a:ext>
            </a:extLst>
          </p:cNvPr>
          <p:cNvSpPr txBox="1"/>
          <p:nvPr/>
        </p:nvSpPr>
        <p:spPr>
          <a:xfrm>
            <a:off x="-30861" y="2102900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138C08-D2F8-48E2-B0B0-09F32B3636C4}"/>
              </a:ext>
            </a:extLst>
          </p:cNvPr>
          <p:cNvSpPr txBox="1"/>
          <p:nvPr/>
        </p:nvSpPr>
        <p:spPr>
          <a:xfrm>
            <a:off x="899592" y="90290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&lt;</a:t>
            </a:r>
            <a:r>
              <a:rPr lang="ko-KR" altLang="en-US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기존 작품들과의 차이점</a:t>
            </a:r>
            <a:r>
              <a:rPr lang="en-US" altLang="ko-KR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&gt;</a:t>
            </a:r>
            <a:endParaRPr lang="ko-KR" altLang="en-US" sz="20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D3A010-B4C3-47EB-A09C-B37E046CD7C4}"/>
              </a:ext>
            </a:extLst>
          </p:cNvPr>
          <p:cNvSpPr txBox="1"/>
          <p:nvPr/>
        </p:nvSpPr>
        <p:spPr>
          <a:xfrm>
            <a:off x="1095910" y="2443450"/>
            <a:ext cx="796714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처리 제외 사진 </a:t>
            </a:r>
            <a:r>
              <a:rPr lang="en-US" altLang="ko-KR" sz="1600" b="0" i="0" u="none" strike="noStrike">
                <a:solidFill>
                  <a:srgbClr val="1D399F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</a:t>
            </a:r>
            <a:r>
              <a:rPr lang="ko-KR" altLang="en-US" sz="1600" b="0" i="0" u="none" strike="noStrike">
                <a:solidFill>
                  <a:srgbClr val="1D399F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장만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넣어도 자동으로 모자이크 처리가 된다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어플을 따로 </a:t>
            </a:r>
            <a:r>
              <a:rPr lang="ko-KR" altLang="en-US" sz="1600" b="0" i="0" u="none" strike="noStrike">
                <a:solidFill>
                  <a:srgbClr val="1D399F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다운받지 않아도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웹에서 서비스를 이용할 수 있다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홈페이지에 모자이크한 사진 또는 영상을 </a:t>
            </a:r>
            <a:r>
              <a:rPr lang="ko-KR" altLang="en-US" sz="1600" b="0" i="0" u="none" strike="noStrike">
                <a:solidFill>
                  <a:srgbClr val="1D399F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보관 가능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하다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1600" b="0" i="0" u="none" strike="noStrike">
                <a:solidFill>
                  <a:srgbClr val="1D399F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사람 얼굴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이라는 특정부분만을 모자이크 처리할 수 있다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모자이크를 하고자 하는 사람이 다수일 경우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</a:t>
            </a:r>
            <a:r>
              <a:rPr lang="ko-KR" altLang="en-US" sz="1600" b="0" i="0" u="none" strike="noStrike">
                <a:solidFill>
                  <a:srgbClr val="1D399F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한번의 클릭으로 빠르게</a:t>
            </a:r>
            <a:r>
              <a:rPr lang="ko-KR" altLang="en-US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사람 얼굴을 모자이크할 수 있다</a:t>
            </a:r>
            <a:r>
              <a:rPr lang="en-US" altLang="ko-KR" sz="1600" b="0" i="0" u="none" strike="noStrike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2040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CF85853-B99B-4E78-9C28-1BDEC350BB37}"/>
              </a:ext>
            </a:extLst>
          </p:cNvPr>
          <p:cNvSpPr txBox="1"/>
          <p:nvPr/>
        </p:nvSpPr>
        <p:spPr>
          <a:xfrm>
            <a:off x="1167858" y="158328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1.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초상권 보호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30861" y="1736637"/>
            <a:ext cx="683568" cy="331264"/>
            <a:chOff x="-30861" y="980728"/>
            <a:chExt cx="683568" cy="331264"/>
          </a:xfrm>
        </p:grpSpPr>
        <p:sp>
          <p:nvSpPr>
            <p:cNvPr id="26" name="직사각형 25"/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64093" y="72480"/>
            <a:ext cx="3599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6</a:t>
            </a:r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기대 효과 및 활용방안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L" panose="02020503020101020101" pitchFamily="18" charset="-127"/>
              <a:ea typeface="서울한강체 L" panose="0202050302010102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609B52-4FC7-4960-926C-016A709FECA7}"/>
              </a:ext>
            </a:extLst>
          </p:cNvPr>
          <p:cNvSpPr txBox="1"/>
          <p:nvPr/>
        </p:nvSpPr>
        <p:spPr>
          <a:xfrm>
            <a:off x="-30861" y="2102900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6EA3D1-884D-4825-A055-456764D74D37}"/>
              </a:ext>
            </a:extLst>
          </p:cNvPr>
          <p:cNvSpPr/>
          <p:nvPr/>
        </p:nvSpPr>
        <p:spPr>
          <a:xfrm>
            <a:off x="1239865" y="1778767"/>
            <a:ext cx="1296000" cy="164554"/>
          </a:xfrm>
          <a:prstGeom prst="rect">
            <a:avLst/>
          </a:prstGeom>
          <a:solidFill>
            <a:srgbClr val="1D399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D26A9E-22F6-4264-88E2-30BDEF7E6406}"/>
              </a:ext>
            </a:extLst>
          </p:cNvPr>
          <p:cNvSpPr txBox="1"/>
          <p:nvPr/>
        </p:nvSpPr>
        <p:spPr>
          <a:xfrm>
            <a:off x="1167857" y="2982773"/>
            <a:ext cx="41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2.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기존보다 간단한 영상 속 모자이크 처리</a:t>
            </a:r>
          </a:p>
          <a:p>
            <a:endParaRPr lang="ko-KR" altLang="en-US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B820F2-86DB-4ADD-BBE6-886215B05543}"/>
              </a:ext>
            </a:extLst>
          </p:cNvPr>
          <p:cNvSpPr txBox="1"/>
          <p:nvPr/>
        </p:nvSpPr>
        <p:spPr>
          <a:xfrm>
            <a:off x="1966564" y="2159345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원치 않게 영상에 나온 사람들의 초상권을 지킬 수 있다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altLang="en-US" sz="1600">
                <a:solidFill>
                  <a:schemeClr val="dk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사용자가 지정한 사람은 모자이크 처리에서 제외할 수 있다</a:t>
            </a:r>
            <a:r>
              <a:rPr lang="en-US" altLang="ko-KR" sz="1600">
                <a:solidFill>
                  <a:schemeClr val="dk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800A8F-6271-4F4B-93DC-48256D33B5A8}"/>
              </a:ext>
            </a:extLst>
          </p:cNvPr>
          <p:cNvSpPr txBox="1"/>
          <p:nvPr/>
        </p:nvSpPr>
        <p:spPr>
          <a:xfrm>
            <a:off x="1927479" y="3635209"/>
            <a:ext cx="68732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buSzPts val="1400"/>
              <a:buFontTx/>
              <a:buChar char="-"/>
            </a:pP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영상 편집 전문가가 아니더라도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간단하게 웹페이지에서 모자이크 처리를 할 수 있다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로그인 시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마이페이지에 영상을 보관할 수 있다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23B93-DE1C-4DC0-9B30-ECA74B854AA8}"/>
              </a:ext>
            </a:extLst>
          </p:cNvPr>
          <p:cNvSpPr/>
          <p:nvPr/>
        </p:nvSpPr>
        <p:spPr>
          <a:xfrm>
            <a:off x="1239865" y="3178259"/>
            <a:ext cx="3528000" cy="164554"/>
          </a:xfrm>
          <a:prstGeom prst="rect">
            <a:avLst/>
          </a:prstGeom>
          <a:solidFill>
            <a:srgbClr val="1D399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5BC4A-910F-453B-BE2D-B259D20DB5FC}"/>
              </a:ext>
            </a:extLst>
          </p:cNvPr>
          <p:cNvSpPr txBox="1"/>
          <p:nvPr/>
        </p:nvSpPr>
        <p:spPr>
          <a:xfrm>
            <a:off x="899593" y="902906"/>
            <a:ext cx="1440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&lt;</a:t>
            </a:r>
            <a:r>
              <a:rPr lang="ko-KR" altLang="en-US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기대효과</a:t>
            </a:r>
            <a:r>
              <a:rPr lang="en-US" altLang="ko-KR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&gt;</a:t>
            </a:r>
            <a:endParaRPr lang="ko-KR" altLang="en-US" sz="20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530137-6BF6-4F8F-A5F8-860422F1FD1F}"/>
              </a:ext>
            </a:extLst>
          </p:cNvPr>
          <p:cNvSpPr txBox="1"/>
          <p:nvPr/>
        </p:nvSpPr>
        <p:spPr>
          <a:xfrm>
            <a:off x="899593" y="4744521"/>
            <a:ext cx="1440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&lt;</a:t>
            </a:r>
            <a:r>
              <a:rPr lang="ko-KR" altLang="en-US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활용방안</a:t>
            </a:r>
            <a:r>
              <a:rPr lang="en-US" altLang="ko-KR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&gt;</a:t>
            </a:r>
            <a:endParaRPr lang="ko-KR" altLang="en-US" sz="20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2CE7A-5C4F-40BE-A10A-47F290742BF9}"/>
              </a:ext>
            </a:extLst>
          </p:cNvPr>
          <p:cNvSpPr txBox="1"/>
          <p:nvPr/>
        </p:nvSpPr>
        <p:spPr>
          <a:xfrm>
            <a:off x="1167857" y="5432232"/>
            <a:ext cx="68732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buSzPts val="1400"/>
              <a:buFont typeface="Wingdings" panose="05000000000000000000" pitchFamily="2" charset="2"/>
              <a:buChar char="Ø"/>
            </a:pP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SNS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에 다른 사람의 얼굴이 나온 게시글을 올릴 때</a:t>
            </a: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457200" indent="-317500">
              <a:buSzPts val="1400"/>
              <a:buFont typeface="Wingdings" panose="05000000000000000000" pitchFamily="2" charset="2"/>
              <a:buChar char="Ø"/>
            </a:pP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개인 방송 또는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vlog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와 같은 일반인이 나오는 영상을 올릴 때</a:t>
            </a:r>
          </a:p>
        </p:txBody>
      </p:sp>
    </p:spTree>
    <p:extLst>
      <p:ext uri="{BB962C8B-B14F-4D97-AF65-F5344CB8AC3E}">
        <p14:creationId xmlns:p14="http://schemas.microsoft.com/office/powerpoint/2010/main" val="3509226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-108520" y="477560"/>
            <a:ext cx="95050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cxnSpLocks/>
          </p:cNvCxnSpPr>
          <p:nvPr/>
        </p:nvCxnSpPr>
        <p:spPr>
          <a:xfrm>
            <a:off x="539552" y="477560"/>
            <a:ext cx="0" cy="64798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30861" y="2132856"/>
            <a:ext cx="683568" cy="331264"/>
            <a:chOff x="-30861" y="980728"/>
            <a:chExt cx="683568" cy="331264"/>
          </a:xfrm>
        </p:grpSpPr>
        <p:sp>
          <p:nvSpPr>
            <p:cNvPr id="26" name="직사각형 25"/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64093" y="72480"/>
            <a:ext cx="3599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7</a:t>
            </a:r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시작품 시연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L" panose="02020503020101020101" pitchFamily="18" charset="-127"/>
              <a:ea typeface="서울한강체 L" panose="0202050302010102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609B52-4FC7-4960-926C-016A709FECA7}"/>
              </a:ext>
            </a:extLst>
          </p:cNvPr>
          <p:cNvSpPr txBox="1"/>
          <p:nvPr/>
        </p:nvSpPr>
        <p:spPr>
          <a:xfrm>
            <a:off x="-30861" y="2102900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AD4A0E-603F-4402-AB8C-36253EBDC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03" y="1556792"/>
            <a:ext cx="6326418" cy="4291192"/>
          </a:xfrm>
          <a:prstGeom prst="rect">
            <a:avLst/>
          </a:prstGeom>
          <a:effectLst>
            <a:outerShdw blurRad="43688" dist="17780" dir="5400000" algn="ctr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1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375607" y="2894798"/>
            <a:ext cx="1490526" cy="677972"/>
            <a:chOff x="1677394" y="3090014"/>
            <a:chExt cx="1490526" cy="677972"/>
          </a:xfrm>
        </p:grpSpPr>
        <p:sp>
          <p:nvSpPr>
            <p:cNvPr id="6" name="사각형: 잘린 대각선 방향 모서리 45">
              <a:extLst>
                <a:ext uri="{FF2B5EF4-FFF2-40B4-BE49-F238E27FC236}">
                  <a16:creationId xmlns:a16="http://schemas.microsoft.com/office/drawing/2014/main" id="{CCD54A48-B70D-4AAA-BF3B-0AA5AC370CEE}"/>
                </a:ext>
              </a:extLst>
            </p:cNvPr>
            <p:cNvSpPr/>
            <p:nvPr/>
          </p:nvSpPr>
          <p:spPr>
            <a:xfrm flipH="1">
              <a:off x="1677394" y="3090014"/>
              <a:ext cx="1490526" cy="677972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DFE548-12A5-4352-B202-05224E549ADB}"/>
                </a:ext>
              </a:extLst>
            </p:cNvPr>
            <p:cNvSpPr/>
            <p:nvPr/>
          </p:nvSpPr>
          <p:spPr>
            <a:xfrm>
              <a:off x="1863849" y="3105834"/>
              <a:ext cx="11176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600" spc="-150">
                  <a:solidFill>
                    <a:schemeClr val="bg1"/>
                  </a:solidFill>
                  <a:latin typeface="서울한강체 M" panose="02020503020101020101" pitchFamily="18" charset="-127"/>
                  <a:ea typeface="서울한강체 M" panose="02020503020101020101" pitchFamily="18" charset="-127"/>
                </a:rPr>
                <a:t>목 차</a:t>
              </a:r>
              <a:endParaRPr lang="ko-KR" altLang="en-US" sz="3600" spc="-150" dirty="0">
                <a:solidFill>
                  <a:schemeClr val="bg1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CF0D10-14F6-4296-9ADF-AB7CD3F03445}"/>
              </a:ext>
            </a:extLst>
          </p:cNvPr>
          <p:cNvCxnSpPr>
            <a:cxnSpLocks/>
          </p:cNvCxnSpPr>
          <p:nvPr/>
        </p:nvCxnSpPr>
        <p:spPr>
          <a:xfrm>
            <a:off x="2339752" y="1052736"/>
            <a:ext cx="0" cy="430184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A8C6235-DE1B-4AF0-8BA0-BEF1A2591138}"/>
              </a:ext>
            </a:extLst>
          </p:cNvPr>
          <p:cNvSpPr txBox="1"/>
          <p:nvPr/>
        </p:nvSpPr>
        <p:spPr>
          <a:xfrm>
            <a:off x="2339753" y="1687912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2140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체 M" panose="02020503020101020101" pitchFamily="18" charset="-127"/>
                <a:ea typeface="서울한강체 M" panose="02020503020101020101" pitchFamily="18" charset="-127"/>
              </a:rPr>
              <a:t>1</a:t>
            </a:r>
            <a:endParaRPr lang="ko-KR" altLang="en-US" sz="2800" spc="-150" dirty="0">
              <a:solidFill>
                <a:srgbClr val="2140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156F7FB-B66C-4775-9438-813EBAB32D02}"/>
              </a:ext>
            </a:extLst>
          </p:cNvPr>
          <p:cNvSpPr txBox="1"/>
          <p:nvPr/>
        </p:nvSpPr>
        <p:spPr>
          <a:xfrm>
            <a:off x="2339753" y="2822696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2140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체 M" panose="02020503020101020101" pitchFamily="18" charset="-127"/>
                <a:ea typeface="서울한강체 M" panose="02020503020101020101" pitchFamily="18" charset="-127"/>
              </a:rPr>
              <a:t>2</a:t>
            </a:r>
            <a:endParaRPr lang="ko-KR" altLang="en-US" sz="2800" spc="-150" dirty="0">
              <a:solidFill>
                <a:srgbClr val="2140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1BD6E9-E598-4FB2-A566-78FBC944C74E}"/>
              </a:ext>
            </a:extLst>
          </p:cNvPr>
          <p:cNvSpPr txBox="1"/>
          <p:nvPr/>
        </p:nvSpPr>
        <p:spPr>
          <a:xfrm>
            <a:off x="2987826" y="1645913"/>
            <a:ext cx="223224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과제 개요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-   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정의 및 목적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B98AEE-9C75-4568-9D7C-C1D29D4144CA}"/>
              </a:ext>
            </a:extLst>
          </p:cNvPr>
          <p:cNvSpPr txBox="1"/>
          <p:nvPr/>
        </p:nvSpPr>
        <p:spPr>
          <a:xfrm>
            <a:off x="2987826" y="2783804"/>
            <a:ext cx="223224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개발 동기 및 필요성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2AB94-B93C-471B-8EC2-5575413FADCB}"/>
              </a:ext>
            </a:extLst>
          </p:cNvPr>
          <p:cNvSpPr txBox="1"/>
          <p:nvPr/>
        </p:nvSpPr>
        <p:spPr>
          <a:xfrm>
            <a:off x="2339751" y="3957203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2140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체 M" panose="02020503020101020101" pitchFamily="18" charset="-127"/>
                <a:ea typeface="서울한강체 M" panose="02020503020101020101" pitchFamily="18" charset="-127"/>
              </a:rPr>
              <a:t>3</a:t>
            </a:r>
            <a:endParaRPr lang="ko-KR" altLang="en-US" sz="2800" spc="-150" dirty="0">
              <a:solidFill>
                <a:srgbClr val="2140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DC22B-B453-4FED-9AB0-FFC3762841D1}"/>
              </a:ext>
            </a:extLst>
          </p:cNvPr>
          <p:cNvSpPr txBox="1"/>
          <p:nvPr/>
        </p:nvSpPr>
        <p:spPr>
          <a:xfrm>
            <a:off x="2987824" y="3918311"/>
            <a:ext cx="3024335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수행 내용과 결과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서울한강체 M" panose="02020503020101020101" pitchFamily="18" charset="-127"/>
                <a:ea typeface="서울한강체 M" panose="02020503020101020101" pitchFamily="18" charset="-127"/>
                <a:cs typeface="+mn-cs"/>
              </a:rPr>
              <a:t>-    </a:t>
            </a:r>
            <a:r>
              <a:rPr lang="ko-KR" altLang="en-US" sz="1200" spc="-150">
                <a:solidFill>
                  <a:prstClr val="black">
                    <a:lumMod val="75000"/>
                    <a:lumOff val="25000"/>
                  </a:prst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시작품</a:t>
            </a: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서울한강체 M" panose="02020503020101020101" pitchFamily="18" charset="-127"/>
                <a:ea typeface="서울한강체 M" panose="02020503020101020101" pitchFamily="18" charset="-127"/>
                <a:cs typeface="+mn-cs"/>
              </a:rPr>
              <a:t> </a:t>
            </a:r>
            <a:r>
              <a:rPr lang="ko-KR" altLang="en-US" sz="1200" spc="-150">
                <a:solidFill>
                  <a:prstClr val="black">
                    <a:lumMod val="75000"/>
                    <a:lumOff val="25000"/>
                  </a:prst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구현</a:t>
            </a: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서울한강체 M" panose="02020503020101020101" pitchFamily="18" charset="-127"/>
                <a:ea typeface="서울한강체 M" panose="02020503020101020101" pitchFamily="18" charset="-127"/>
                <a:cs typeface="+mn-cs"/>
              </a:rPr>
              <a:t>도</a:t>
            </a:r>
            <a:endParaRPr kumimoji="0" lang="en-US" altLang="ko-KR" sz="1200" b="0" i="0" u="none" strike="noStrike" kern="1200" cap="none" spc="-15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서울한강체 M" panose="02020503020101020101" pitchFamily="18" charset="-127"/>
              <a:ea typeface="서울한강체 M" panose="020205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서울한강체 M" panose="02020503020101020101" pitchFamily="18" charset="-127"/>
                <a:ea typeface="서울한강체 M" panose="02020503020101020101" pitchFamily="18" charset="-127"/>
                <a:cs typeface="+mn-cs"/>
              </a:rPr>
              <a:t>-    </a:t>
            </a: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서울한강체 M" panose="02020503020101020101" pitchFamily="18" charset="-127"/>
                <a:ea typeface="서울한강체 M" panose="02020503020101020101" pitchFamily="18" charset="-127"/>
                <a:cs typeface="+mn-cs"/>
              </a:rPr>
              <a:t>동작 결과</a:t>
            </a:r>
            <a:endParaRPr kumimoji="0" lang="en-US" altLang="ko-KR" sz="1200" b="0" i="0" u="none" strike="noStrike" kern="1200" cap="none" spc="-15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서울한강체 M" panose="02020503020101020101" pitchFamily="18" charset="-127"/>
              <a:ea typeface="서울한강체 M" panose="020205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F5510-5D15-4B27-B3EF-0459FEAC0A68}"/>
              </a:ext>
            </a:extLst>
          </p:cNvPr>
          <p:cNvSpPr txBox="1"/>
          <p:nvPr/>
        </p:nvSpPr>
        <p:spPr>
          <a:xfrm>
            <a:off x="6012158" y="1535064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2140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체 M" panose="02020503020101020101" pitchFamily="18" charset="-127"/>
                <a:ea typeface="서울한강체 M" panose="02020503020101020101" pitchFamily="18" charset="-127"/>
              </a:rPr>
              <a:t>4</a:t>
            </a:r>
            <a:endParaRPr lang="ko-KR" altLang="en-US" sz="2800" spc="-150" dirty="0">
              <a:solidFill>
                <a:srgbClr val="2140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F4B85A-0008-4155-B009-8FEEC77DAD30}"/>
              </a:ext>
            </a:extLst>
          </p:cNvPr>
          <p:cNvSpPr txBox="1"/>
          <p:nvPr/>
        </p:nvSpPr>
        <p:spPr>
          <a:xfrm>
            <a:off x="6012157" y="2664478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2140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체 M" panose="02020503020101020101" pitchFamily="18" charset="-127"/>
                <a:ea typeface="서울한강체 M" panose="02020503020101020101" pitchFamily="18" charset="-127"/>
              </a:rPr>
              <a:t>5</a:t>
            </a:r>
            <a:endParaRPr lang="ko-KR" altLang="en-US" sz="2800" spc="-150" dirty="0">
              <a:solidFill>
                <a:srgbClr val="2140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090423-76FB-409A-9EE0-FC771F212C66}"/>
              </a:ext>
            </a:extLst>
          </p:cNvPr>
          <p:cNvSpPr txBox="1"/>
          <p:nvPr/>
        </p:nvSpPr>
        <p:spPr>
          <a:xfrm>
            <a:off x="6660231" y="1493065"/>
            <a:ext cx="2088232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기술 설명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-   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코드 구조 설명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3DE9D-54D8-43F3-B4B7-5FC409E9DDA0}"/>
              </a:ext>
            </a:extLst>
          </p:cNvPr>
          <p:cNvSpPr txBox="1"/>
          <p:nvPr/>
        </p:nvSpPr>
        <p:spPr>
          <a:xfrm>
            <a:off x="6660230" y="2625586"/>
            <a:ext cx="1921704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차별점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-   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기존 작품들과의 차이점</a:t>
            </a:r>
            <a:endParaRPr lang="en-US" altLang="ko-KR" sz="1200" spc="-150">
              <a:solidFill>
                <a:schemeClr val="tx1">
                  <a:lumMod val="75000"/>
                  <a:lumOff val="25000"/>
                </a:schemeClr>
              </a:solidFill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6EEC99-915D-4AA8-A6F8-9A3C1D957DBE}"/>
              </a:ext>
            </a:extLst>
          </p:cNvPr>
          <p:cNvSpPr txBox="1"/>
          <p:nvPr/>
        </p:nvSpPr>
        <p:spPr>
          <a:xfrm>
            <a:off x="6012157" y="3642249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2140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체 M" panose="02020503020101020101" pitchFamily="18" charset="-127"/>
                <a:ea typeface="서울한강체 M" panose="02020503020101020101" pitchFamily="18" charset="-127"/>
              </a:rPr>
              <a:t>6</a:t>
            </a:r>
            <a:endParaRPr lang="ko-KR" altLang="en-US" sz="2800" spc="-150" dirty="0">
              <a:solidFill>
                <a:srgbClr val="2140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84E526-6044-4312-8164-1115BC25BF96}"/>
              </a:ext>
            </a:extLst>
          </p:cNvPr>
          <p:cNvSpPr txBox="1"/>
          <p:nvPr/>
        </p:nvSpPr>
        <p:spPr>
          <a:xfrm>
            <a:off x="6660230" y="3603357"/>
            <a:ext cx="208823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활용방안 및 기대효과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8A630-1708-4621-A16E-EB095DB1C9DB}"/>
              </a:ext>
            </a:extLst>
          </p:cNvPr>
          <p:cNvSpPr txBox="1"/>
          <p:nvPr/>
        </p:nvSpPr>
        <p:spPr>
          <a:xfrm>
            <a:off x="6012157" y="4650361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2140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체 M" panose="02020503020101020101" pitchFamily="18" charset="-127"/>
                <a:ea typeface="서울한강체 M" panose="02020503020101020101" pitchFamily="18" charset="-127"/>
              </a:rPr>
              <a:t>7</a:t>
            </a:r>
            <a:endParaRPr lang="ko-KR" altLang="en-US" sz="2800" spc="-150" dirty="0">
              <a:solidFill>
                <a:srgbClr val="2140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3F0DC1-7DA0-4ED2-B756-7F1858F6EA7B}"/>
              </a:ext>
            </a:extLst>
          </p:cNvPr>
          <p:cNvSpPr txBox="1"/>
          <p:nvPr/>
        </p:nvSpPr>
        <p:spPr>
          <a:xfrm>
            <a:off x="6660230" y="4611469"/>
            <a:ext cx="208823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시작품 시연</a:t>
            </a:r>
            <a:endParaRPr lang="en-US" altLang="ko-KR" spc="-150">
              <a:solidFill>
                <a:schemeClr val="tx1">
                  <a:lumMod val="75000"/>
                  <a:lumOff val="25000"/>
                </a:schemeClr>
              </a:solidFill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34239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81791" y="3102757"/>
            <a:ext cx="3780420" cy="707886"/>
          </a:xfrm>
          <a:prstGeom prst="rect">
            <a:avLst/>
          </a:prstGeom>
          <a:solidFill>
            <a:srgbClr val="214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81789" y="3102757"/>
            <a:ext cx="3780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033517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/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ko-KR" altLang="en-US" sz="16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45702" y="72480"/>
            <a:ext cx="2617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1</a:t>
            </a:r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과제 개요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M" panose="02020503020101020101" pitchFamily="18" charset="-127"/>
              <a:ea typeface="서울한강체 M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EB1155-A28A-44DA-87EC-C34C99D5367E}"/>
              </a:ext>
            </a:extLst>
          </p:cNvPr>
          <p:cNvSpPr/>
          <p:nvPr/>
        </p:nvSpPr>
        <p:spPr>
          <a:xfrm>
            <a:off x="1043608" y="2323978"/>
            <a:ext cx="553001" cy="164554"/>
          </a:xfrm>
          <a:prstGeom prst="rect">
            <a:avLst/>
          </a:prstGeom>
          <a:solidFill>
            <a:srgbClr val="1D399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CFB80-F47E-46F3-9E7F-35C4F20D7040}"/>
              </a:ext>
            </a:extLst>
          </p:cNvPr>
          <p:cNvSpPr txBox="1"/>
          <p:nvPr/>
        </p:nvSpPr>
        <p:spPr>
          <a:xfrm>
            <a:off x="971600" y="21284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정의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CFC5EE-124F-4F17-9A37-F115A310160F}"/>
              </a:ext>
            </a:extLst>
          </p:cNvPr>
          <p:cNvSpPr txBox="1"/>
          <p:nvPr/>
        </p:nvSpPr>
        <p:spPr>
          <a:xfrm>
            <a:off x="971600" y="39286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목적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353D7-0EC7-4046-9E7D-5DFD226E6EC6}"/>
              </a:ext>
            </a:extLst>
          </p:cNvPr>
          <p:cNvSpPr txBox="1"/>
          <p:nvPr/>
        </p:nvSpPr>
        <p:spPr>
          <a:xfrm>
            <a:off x="1979712" y="2132856"/>
            <a:ext cx="65527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recognition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을 통해 지정된 사람을 제외한 다른 사람들의 얼굴을 모자이크 처리하는 시스템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altLang="en-US" sz="1600">
                <a:solidFill>
                  <a:schemeClr val="dk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다른 사용자들이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처리 시스템을 이용할 수 있도록 웹 서비스 제작</a:t>
            </a:r>
          </a:p>
          <a:p>
            <a:endParaRPr lang="ko-KR" altLang="en-US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F5E93-1AF3-4E61-AD7B-DD126BED0420}"/>
              </a:ext>
            </a:extLst>
          </p:cNvPr>
          <p:cNvSpPr txBox="1"/>
          <p:nvPr/>
        </p:nvSpPr>
        <p:spPr>
          <a:xfrm>
            <a:off x="1979712" y="3986783"/>
            <a:ext cx="68732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buSzPts val="1400"/>
              <a:buFontTx/>
              <a:buChar char="-"/>
            </a:pP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촬영된 영상에서 특정 인물 이외의 인물을 모자이크 가능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en-US" altLang="ko-KR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유튜버와 같은 크리에이터들이 많이 생겨나면서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(vlog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와 같은 유튜브 영상에서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 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미처 모자이크 처리되지 못한 사람들의 초상권 보호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F739B2-CC2E-4D79-B77A-C6AE2D928F1D}"/>
              </a:ext>
            </a:extLst>
          </p:cNvPr>
          <p:cNvSpPr/>
          <p:nvPr/>
        </p:nvSpPr>
        <p:spPr>
          <a:xfrm>
            <a:off x="1043608" y="4124178"/>
            <a:ext cx="553001" cy="164554"/>
          </a:xfrm>
          <a:prstGeom prst="rect">
            <a:avLst/>
          </a:prstGeom>
          <a:solidFill>
            <a:srgbClr val="1D399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9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30861" y="1368708"/>
            <a:ext cx="683568" cy="331264"/>
            <a:chOff x="-30861" y="980728"/>
            <a:chExt cx="683568" cy="331264"/>
          </a:xfrm>
        </p:grpSpPr>
        <p:sp>
          <p:nvSpPr>
            <p:cNvPr id="26" name="직사각형 25"/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16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08109" y="72480"/>
            <a:ext cx="3455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2</a:t>
            </a:r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개발동기 및 필요성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L" panose="02020503020101020101" pitchFamily="18" charset="-127"/>
              <a:ea typeface="서울한강체 L" panose="020205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138140" y="5095246"/>
            <a:ext cx="4783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6600">
                <a:ln>
                  <a:solidFill>
                    <a:srgbClr val="1D399F">
                      <a:alpha val="20000"/>
                    </a:srgbClr>
                  </a:solidFill>
                </a:ln>
                <a:solidFill>
                  <a:srgbClr val="1D399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”</a:t>
            </a:r>
            <a:endParaRPr lang="ko-KR" altLang="en-US" sz="6600" dirty="0">
              <a:ln>
                <a:solidFill>
                  <a:srgbClr val="1D399F">
                    <a:alpha val="20000"/>
                  </a:srgbClr>
                </a:solidFill>
              </a:ln>
              <a:solidFill>
                <a:srgbClr val="1D399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F25D1-A639-4D1B-8ADD-DF555EB351F7}"/>
              </a:ext>
            </a:extLst>
          </p:cNvPr>
          <p:cNvSpPr txBox="1"/>
          <p:nvPr/>
        </p:nvSpPr>
        <p:spPr>
          <a:xfrm>
            <a:off x="760738" y="5095246"/>
            <a:ext cx="4783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6600" dirty="0">
                <a:ln>
                  <a:solidFill>
                    <a:srgbClr val="1D399F">
                      <a:alpha val="20000"/>
                    </a:srgbClr>
                  </a:solidFill>
                </a:ln>
                <a:solidFill>
                  <a:srgbClr val="1D399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“</a:t>
            </a:r>
            <a:endParaRPr lang="ko-KR" altLang="en-US" sz="6600" dirty="0">
              <a:ln>
                <a:solidFill>
                  <a:srgbClr val="1D399F">
                    <a:alpha val="20000"/>
                  </a:srgbClr>
                </a:solidFill>
              </a:ln>
              <a:solidFill>
                <a:srgbClr val="1D399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627E14-E417-4B1A-A9CA-79F9287CDF16}"/>
              </a:ext>
            </a:extLst>
          </p:cNvPr>
          <p:cNvSpPr txBox="1"/>
          <p:nvPr/>
        </p:nvSpPr>
        <p:spPr>
          <a:xfrm>
            <a:off x="1319647" y="5144391"/>
            <a:ext cx="675980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800">
                <a:latin typeface="서울한강 장체 M" panose="02020503020101020101" pitchFamily="18" charset="-127"/>
                <a:ea typeface="서울한강 장체 M" panose="02020503020101020101" pitchFamily="18" charset="-127"/>
                <a:cs typeface="Malgun Gothic"/>
                <a:sym typeface="Malgun Gothic"/>
              </a:rPr>
              <a:t>늘어나는 개인 영상 촬영과 인증샷으로 </a:t>
            </a:r>
            <a:r>
              <a:rPr lang="ko-KR" altLang="en-US" sz="1800">
                <a:solidFill>
                  <a:srgbClr val="2140B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cs typeface="Malgun Gothic"/>
                <a:sym typeface="Malgun Gothic"/>
              </a:rPr>
              <a:t>초상권 침해</a:t>
            </a:r>
            <a:r>
              <a:rPr lang="ko-KR" altLang="en-US" sz="1800">
                <a:latin typeface="서울한강 장체 M" panose="02020503020101020101" pitchFamily="18" charset="-127"/>
                <a:ea typeface="서울한강 장체 M" panose="02020503020101020101" pitchFamily="18" charset="-127"/>
                <a:cs typeface="Malgun Gothic"/>
                <a:sym typeface="Malgun Gothic"/>
              </a:rPr>
              <a:t>가 꾸준히 증가하고 있다</a:t>
            </a:r>
            <a:r>
              <a:rPr lang="en-US" altLang="ko-KR" sz="1800">
                <a:latin typeface="서울한강 장체 M" panose="02020503020101020101" pitchFamily="18" charset="-127"/>
                <a:ea typeface="서울한강 장체 M" panose="02020503020101020101" pitchFamily="18" charset="-127"/>
                <a:cs typeface="Malgun Gothic"/>
                <a:sym typeface="Malgun Gothic"/>
              </a:rPr>
              <a:t>.</a:t>
            </a: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800">
                <a:latin typeface="서울한강 장체 M" panose="02020503020101020101" pitchFamily="18" charset="-127"/>
                <a:ea typeface="서울한강 장체 M" panose="02020503020101020101" pitchFamily="18" charset="-127"/>
                <a:cs typeface="Malgun Gothic"/>
                <a:sym typeface="Malgun Gothic"/>
              </a:rPr>
              <a:t>모자이크를 일일이 시도하기에는 </a:t>
            </a:r>
            <a:r>
              <a:rPr lang="ko-KR" altLang="en-US" sz="1800">
                <a:solidFill>
                  <a:srgbClr val="2140B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cs typeface="Malgun Gothic"/>
                <a:sym typeface="Malgun Gothic"/>
              </a:rPr>
              <a:t>많은 시간과 노력</a:t>
            </a:r>
            <a:r>
              <a:rPr lang="ko-KR" altLang="en-US" sz="1800">
                <a:latin typeface="서울한강 장체 M" panose="02020503020101020101" pitchFamily="18" charset="-127"/>
                <a:ea typeface="서울한강 장체 M" panose="02020503020101020101" pitchFamily="18" charset="-127"/>
                <a:cs typeface="Malgun Gothic"/>
                <a:sym typeface="Malgun Gothic"/>
              </a:rPr>
              <a:t>이 들고 미처 놓치는 부분이 발생하기 마련이다</a:t>
            </a:r>
            <a:r>
              <a:rPr lang="en-US" altLang="ko-KR" sz="1800">
                <a:latin typeface="서울한강 장체 M" panose="02020503020101020101" pitchFamily="18" charset="-127"/>
                <a:ea typeface="서울한강 장체 M" panose="02020503020101020101" pitchFamily="18" charset="-127"/>
                <a:cs typeface="Malgun Gothic"/>
                <a:sym typeface="Malgun Gothic"/>
              </a:rPr>
              <a:t>.</a:t>
            </a:r>
          </a:p>
        </p:txBody>
      </p:sp>
      <p:pic>
        <p:nvPicPr>
          <p:cNvPr id="23" name="Google Shape;106;p11">
            <a:extLst>
              <a:ext uri="{FF2B5EF4-FFF2-40B4-BE49-F238E27FC236}">
                <a16:creationId xmlns:a16="http://schemas.microsoft.com/office/drawing/2014/main" id="{85746D94-BA46-4061-BFE9-8711C4B0CC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25" y="1842462"/>
            <a:ext cx="2965816" cy="29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07;p11">
            <a:extLst>
              <a:ext uri="{FF2B5EF4-FFF2-40B4-BE49-F238E27FC236}">
                <a16:creationId xmlns:a16="http://schemas.microsoft.com/office/drawing/2014/main" id="{CA589C60-9DFE-40EF-B037-AA08B69644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513" y="1096370"/>
            <a:ext cx="5298071" cy="42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05;p11">
            <a:extLst>
              <a:ext uri="{FF2B5EF4-FFF2-40B4-BE49-F238E27FC236}">
                <a16:creationId xmlns:a16="http://schemas.microsoft.com/office/drawing/2014/main" id="{4966B702-E610-4138-A649-2761507252C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961" y="3140968"/>
            <a:ext cx="4072965" cy="110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09;p11">
            <a:extLst>
              <a:ext uri="{FF2B5EF4-FFF2-40B4-BE49-F238E27FC236}">
                <a16:creationId xmlns:a16="http://schemas.microsoft.com/office/drawing/2014/main" id="{7A036A78-4290-4686-B974-AD909A932B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032" y="2074835"/>
            <a:ext cx="2664296" cy="996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02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B35E40-FF8E-45EE-93E9-BF42ED6B85D2}"/>
              </a:ext>
            </a:extLst>
          </p:cNvPr>
          <p:cNvSpPr txBox="1"/>
          <p:nvPr/>
        </p:nvSpPr>
        <p:spPr>
          <a:xfrm>
            <a:off x="1084383" y="1691851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Recognition System</a:t>
            </a:r>
            <a:endParaRPr lang="ko-KR" altLang="en-US" sz="20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B7282F-36F3-4810-9986-5FC64A158DCB}"/>
              </a:ext>
            </a:extLst>
          </p:cNvPr>
          <p:cNvSpPr txBox="1"/>
          <p:nvPr/>
        </p:nvSpPr>
        <p:spPr>
          <a:xfrm>
            <a:off x="1085875" y="3173730"/>
            <a:ext cx="1813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Web Service</a:t>
            </a:r>
            <a:endParaRPr lang="ko-KR" altLang="en-US" sz="20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C930F-1CA6-4428-9C6F-9B7A500BAE1A}"/>
              </a:ext>
            </a:extLst>
          </p:cNvPr>
          <p:cNvSpPr txBox="1"/>
          <p:nvPr/>
        </p:nvSpPr>
        <p:spPr>
          <a:xfrm>
            <a:off x="1086966" y="4868099"/>
            <a:ext cx="152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UI / UX</a:t>
            </a:r>
            <a:endParaRPr lang="ko-KR" altLang="en-US" sz="20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91FD2D-15B7-43BA-8591-348CCD7B5D5E}"/>
              </a:ext>
            </a:extLst>
          </p:cNvPr>
          <p:cNvSpPr txBox="1"/>
          <p:nvPr/>
        </p:nvSpPr>
        <p:spPr>
          <a:xfrm>
            <a:off x="3922436" y="1674791"/>
            <a:ext cx="4968552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6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-   OpenCV</a:t>
            </a:r>
            <a:r>
              <a:rPr lang="ko-KR" altLang="en-US" sz="16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을 활용해 얼굴을 트래킹할 것</a:t>
            </a:r>
          </a:p>
          <a:p>
            <a:pPr marL="1397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6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-   </a:t>
            </a:r>
            <a:r>
              <a:rPr lang="ko-KR" altLang="en-US" sz="16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얼굴이 특정 인물임을 인식할 것</a:t>
            </a:r>
          </a:p>
          <a:p>
            <a:pPr marL="1397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600">
                <a:solidFill>
                  <a:schemeClr val="dk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-   </a:t>
            </a:r>
            <a:r>
              <a:rPr lang="ko-KR" altLang="en-US" sz="1600">
                <a:solidFill>
                  <a:schemeClr val="dk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특정 인물 외의 인물을 모자이크하는 기능을 추가할 것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47BB68-6E83-4800-99A3-142E6057B468}"/>
              </a:ext>
            </a:extLst>
          </p:cNvPr>
          <p:cNvSpPr txBox="1"/>
          <p:nvPr/>
        </p:nvSpPr>
        <p:spPr>
          <a:xfrm>
            <a:off x="3922633" y="3154903"/>
            <a:ext cx="514366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600">
                <a:solidFill>
                  <a:schemeClr val="dk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-   </a:t>
            </a:r>
            <a:r>
              <a:rPr lang="ko-KR" altLang="en-US" sz="1600">
                <a:solidFill>
                  <a:schemeClr val="dk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동영상을 업로드 및 다운로드 받을 수 있는 기능을 추가할 것</a:t>
            </a:r>
            <a:endParaRPr lang="ko-KR" altLang="en-US" sz="160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1397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6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-   </a:t>
            </a:r>
            <a:r>
              <a:rPr lang="ko-KR" altLang="en-US" sz="16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얼굴인식 모델을 웹에 적용시킬 것</a:t>
            </a:r>
            <a:endParaRPr lang="ko-KR" altLang="en-US" sz="1600">
              <a:solidFill>
                <a:schemeClr val="dk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1397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dk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-   </a:t>
            </a:r>
            <a:r>
              <a:rPr lang="ko-KR" altLang="en-US" sz="1600">
                <a:solidFill>
                  <a:schemeClr val="dk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사용자의 계정으로 데이터를 보관하는 기능을 추가할 것</a:t>
            </a:r>
          </a:p>
          <a:p>
            <a:pPr marL="1397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dk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-   </a:t>
            </a:r>
            <a:r>
              <a:rPr lang="ko-KR" altLang="en-US" sz="1600">
                <a:solidFill>
                  <a:schemeClr val="dk1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질의응답 게시판을 추가할 것</a:t>
            </a:r>
            <a:endParaRPr lang="ko-KR" altLang="en-US" sz="2000" dirty="0">
              <a:solidFill>
                <a:schemeClr val="dk1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A571EC-481B-40A0-B39A-FA41DAC184B9}"/>
              </a:ext>
            </a:extLst>
          </p:cNvPr>
          <p:cNvSpPr txBox="1"/>
          <p:nvPr/>
        </p:nvSpPr>
        <p:spPr>
          <a:xfrm>
            <a:off x="3922633" y="4851039"/>
            <a:ext cx="5143668" cy="167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sz="16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웹페이지 </a:t>
            </a:r>
            <a:r>
              <a:rPr lang="en-US" altLang="ko-KR" sz="16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FrontEnd</a:t>
            </a:r>
            <a:r>
              <a:rPr lang="ko-KR" altLang="en-US" sz="16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부분을 단순하게 표현하여 가독성을 높일 것</a:t>
            </a:r>
            <a:endParaRPr lang="en-US" altLang="ko-KR" sz="160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4254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sz="16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회원과 비회원의 사용 기능을 다르게 할 것</a:t>
            </a:r>
            <a:endParaRPr lang="en-US" altLang="ko-KR" sz="160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4254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sz="16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웹사이트 사용 방법에 대한 설명을 적어 사용자들이 이용하기 쉽도록 할 것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7C1C3F-DC09-4DAB-8332-39E82B45E8B4}"/>
              </a:ext>
            </a:extLst>
          </p:cNvPr>
          <p:cNvSpPr/>
          <p:nvPr/>
        </p:nvSpPr>
        <p:spPr>
          <a:xfrm>
            <a:off x="943887" y="1691851"/>
            <a:ext cx="72000" cy="360000"/>
          </a:xfrm>
          <a:prstGeom prst="rect">
            <a:avLst/>
          </a:prstGeom>
          <a:solidFill>
            <a:srgbClr val="214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C293C1-DF3A-44BC-A9B9-C6CD9290F6D7}"/>
              </a:ext>
            </a:extLst>
          </p:cNvPr>
          <p:cNvSpPr/>
          <p:nvPr/>
        </p:nvSpPr>
        <p:spPr>
          <a:xfrm>
            <a:off x="943343" y="3156670"/>
            <a:ext cx="72000" cy="360000"/>
          </a:xfrm>
          <a:prstGeom prst="rect">
            <a:avLst/>
          </a:prstGeom>
          <a:solidFill>
            <a:srgbClr val="214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1DC9D5-4197-47BB-A1D0-FD70B205B7BC}"/>
              </a:ext>
            </a:extLst>
          </p:cNvPr>
          <p:cNvSpPr/>
          <p:nvPr/>
        </p:nvSpPr>
        <p:spPr>
          <a:xfrm>
            <a:off x="943343" y="4868099"/>
            <a:ext cx="72000" cy="360000"/>
          </a:xfrm>
          <a:prstGeom prst="rect">
            <a:avLst/>
          </a:prstGeom>
          <a:solidFill>
            <a:srgbClr val="214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E6E79C4-91E7-491B-8A2D-5089AACBD1AF}"/>
              </a:ext>
            </a:extLst>
          </p:cNvPr>
          <p:cNvGrpSpPr/>
          <p:nvPr/>
        </p:nvGrpSpPr>
        <p:grpSpPr>
          <a:xfrm>
            <a:off x="-30861" y="1757576"/>
            <a:ext cx="683568" cy="331264"/>
            <a:chOff x="-30861" y="980728"/>
            <a:chExt cx="683568" cy="33126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8169DC-B2B1-420F-9E09-40591FB334CB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6717EFEA-CF92-4372-87E1-19AC1CB33CB6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97514F0-0910-4B6B-93D4-F704EEBF554F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DE1D12-25DD-4FA6-BE12-E1844FDD2102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D77B68-8C37-4046-B3D9-0CAB2823B904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EE36D3-F98C-4E25-A68E-CCFEE902F084}"/>
              </a:ext>
            </a:extLst>
          </p:cNvPr>
          <p:cNvSpPr txBox="1"/>
          <p:nvPr/>
        </p:nvSpPr>
        <p:spPr>
          <a:xfrm>
            <a:off x="679320" y="864106"/>
            <a:ext cx="246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수행 내용</a:t>
            </a:r>
            <a:endParaRPr lang="ko-KR" altLang="en-US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20E040-013A-4A14-9B3B-880AC0626170}"/>
              </a:ext>
            </a:extLst>
          </p:cNvPr>
          <p:cNvSpPr txBox="1"/>
          <p:nvPr/>
        </p:nvSpPr>
        <p:spPr>
          <a:xfrm>
            <a:off x="6084168" y="72480"/>
            <a:ext cx="2879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B" panose="02020503020101020101" pitchFamily="18" charset="-127"/>
                <a:ea typeface="서울한강체 B" panose="02020503020101020101" pitchFamily="18" charset="-127"/>
              </a:rPr>
              <a:t>3</a:t>
            </a:r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B" panose="02020503020101020101" pitchFamily="18" charset="-127"/>
                <a:ea typeface="서울한강체 B" panose="02020503020101020101" pitchFamily="18" charset="-127"/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B" panose="02020503020101020101" pitchFamily="18" charset="-127"/>
                <a:ea typeface="서울한강체 B" panose="02020503020101020101" pitchFamily="18" charset="-127"/>
              </a:rPr>
              <a:t>수행 내용과 결과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서울한강체 B" panose="02020503020101020101" pitchFamily="18" charset="-127"/>
              <a:ea typeface="서울한강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98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30861" y="1757576"/>
            <a:ext cx="683568" cy="331264"/>
            <a:chOff x="-30861" y="980728"/>
            <a:chExt cx="683568" cy="331264"/>
          </a:xfrm>
        </p:grpSpPr>
        <p:sp>
          <p:nvSpPr>
            <p:cNvPr id="26" name="직사각형 25"/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84168" y="72480"/>
            <a:ext cx="2879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B" panose="02020503020101020101" pitchFamily="18" charset="-127"/>
                <a:ea typeface="서울한강체 B" panose="02020503020101020101" pitchFamily="18" charset="-127"/>
              </a:rPr>
              <a:t>3</a:t>
            </a:r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B" panose="02020503020101020101" pitchFamily="18" charset="-127"/>
                <a:ea typeface="서울한강체 B" panose="02020503020101020101" pitchFamily="18" charset="-127"/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B" panose="02020503020101020101" pitchFamily="18" charset="-127"/>
                <a:ea typeface="서울한강체 B" panose="02020503020101020101" pitchFamily="18" charset="-127"/>
              </a:rPr>
              <a:t>수행 내용과 결과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서울한강체 B" panose="02020503020101020101" pitchFamily="18" charset="-127"/>
              <a:ea typeface="서울한강체 B" panose="0202050302010102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Google Shape;162;p16">
            <a:extLst>
              <a:ext uri="{FF2B5EF4-FFF2-40B4-BE49-F238E27FC236}">
                <a16:creationId xmlns:a16="http://schemas.microsoft.com/office/drawing/2014/main" id="{1E2FBC35-43F2-4831-86FC-736DD0434E5B}"/>
              </a:ext>
            </a:extLst>
          </p:cNvPr>
          <p:cNvSpPr/>
          <p:nvPr/>
        </p:nvSpPr>
        <p:spPr>
          <a:xfrm>
            <a:off x="4067944" y="1529640"/>
            <a:ext cx="1440000" cy="559200"/>
          </a:xfrm>
          <a:prstGeom prst="rect">
            <a:avLst/>
          </a:prstGeom>
          <a:solidFill>
            <a:srgbClr val="1D399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메인페이지</a:t>
            </a:r>
            <a:r>
              <a:rPr lang="en-US" sz="1200" dirty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접속</a:t>
            </a:r>
            <a:endParaRPr sz="1200" dirty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4" name="Google Shape;166;p16">
            <a:extLst>
              <a:ext uri="{FF2B5EF4-FFF2-40B4-BE49-F238E27FC236}">
                <a16:creationId xmlns:a16="http://schemas.microsoft.com/office/drawing/2014/main" id="{7D10EA03-0C80-46E4-96B3-10A5C00E77F9}"/>
              </a:ext>
            </a:extLst>
          </p:cNvPr>
          <p:cNvSpPr/>
          <p:nvPr/>
        </p:nvSpPr>
        <p:spPr>
          <a:xfrm>
            <a:off x="2139254" y="4433596"/>
            <a:ext cx="1440000" cy="559200"/>
          </a:xfrm>
          <a:prstGeom prst="rect">
            <a:avLst/>
          </a:prstGeom>
          <a:solidFill>
            <a:srgbClr val="1D399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</a:t>
            </a:r>
            <a:r>
              <a:rPr lang="en-US" sz="1200" dirty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처리</a:t>
            </a:r>
            <a:endParaRPr sz="1200" dirty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6" name="Google Shape;168;p16">
            <a:extLst>
              <a:ext uri="{FF2B5EF4-FFF2-40B4-BE49-F238E27FC236}">
                <a16:creationId xmlns:a16="http://schemas.microsoft.com/office/drawing/2014/main" id="{19F208C0-4ACD-4482-A3E0-58879E914F32}"/>
              </a:ext>
            </a:extLst>
          </p:cNvPr>
          <p:cNvSpPr/>
          <p:nvPr/>
        </p:nvSpPr>
        <p:spPr>
          <a:xfrm>
            <a:off x="2141690" y="5819160"/>
            <a:ext cx="1440000" cy="559200"/>
          </a:xfrm>
          <a:prstGeom prst="rect">
            <a:avLst/>
          </a:prstGeom>
          <a:solidFill>
            <a:srgbClr val="1D399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기기에</a:t>
            </a:r>
            <a:r>
              <a:rPr lang="en-US" sz="1200" dirty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download</a:t>
            </a:r>
            <a:endParaRPr sz="1200" dirty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E1CB52-C73E-4F42-9C1A-CD9520BD475D}"/>
              </a:ext>
            </a:extLst>
          </p:cNvPr>
          <p:cNvSpPr txBox="1"/>
          <p:nvPr/>
        </p:nvSpPr>
        <p:spPr>
          <a:xfrm>
            <a:off x="679320" y="864106"/>
            <a:ext cx="246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웹페이지 구현도</a:t>
            </a:r>
            <a:endParaRPr lang="ko-KR" altLang="en-US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4" name="Google Shape;164;p16">
            <a:extLst>
              <a:ext uri="{FF2B5EF4-FFF2-40B4-BE49-F238E27FC236}">
                <a16:creationId xmlns:a16="http://schemas.microsoft.com/office/drawing/2014/main" id="{64C6B761-489B-44E6-BDB9-733990BFD480}"/>
              </a:ext>
            </a:extLst>
          </p:cNvPr>
          <p:cNvSpPr/>
          <p:nvPr/>
        </p:nvSpPr>
        <p:spPr>
          <a:xfrm>
            <a:off x="5216231" y="2962986"/>
            <a:ext cx="1440000" cy="559200"/>
          </a:xfrm>
          <a:prstGeom prst="rect">
            <a:avLst/>
          </a:prstGeom>
          <a:solidFill>
            <a:srgbClr val="1D399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QnA</a:t>
            </a:r>
            <a:endParaRPr sz="1200" dirty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5" name="Google Shape;164;p16">
            <a:extLst>
              <a:ext uri="{FF2B5EF4-FFF2-40B4-BE49-F238E27FC236}">
                <a16:creationId xmlns:a16="http://schemas.microsoft.com/office/drawing/2014/main" id="{D8B30DBA-A6B4-48E0-9E80-DFDB67FBB535}"/>
              </a:ext>
            </a:extLst>
          </p:cNvPr>
          <p:cNvSpPr/>
          <p:nvPr/>
        </p:nvSpPr>
        <p:spPr>
          <a:xfrm>
            <a:off x="7085203" y="2962986"/>
            <a:ext cx="1440000" cy="559200"/>
          </a:xfrm>
          <a:prstGeom prst="rect">
            <a:avLst/>
          </a:prstGeom>
          <a:solidFill>
            <a:srgbClr val="1D399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로그인</a:t>
            </a:r>
            <a:endParaRPr sz="1200" dirty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58" name="Google Shape;166;p16">
            <a:extLst>
              <a:ext uri="{FF2B5EF4-FFF2-40B4-BE49-F238E27FC236}">
                <a16:creationId xmlns:a16="http://schemas.microsoft.com/office/drawing/2014/main" id="{C4D3490D-B57A-471B-8568-9A1B1C575CE7}"/>
              </a:ext>
            </a:extLst>
          </p:cNvPr>
          <p:cNvSpPr/>
          <p:nvPr/>
        </p:nvSpPr>
        <p:spPr>
          <a:xfrm>
            <a:off x="7085203" y="4436708"/>
            <a:ext cx="1440000" cy="559200"/>
          </a:xfrm>
          <a:prstGeom prst="rect">
            <a:avLst/>
          </a:prstGeom>
          <a:solidFill>
            <a:srgbClr val="1D399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마이페이지</a:t>
            </a:r>
            <a:endParaRPr sz="1200" dirty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822B2A6-9134-402E-836F-EAF8145E8EF5}"/>
              </a:ext>
            </a:extLst>
          </p:cNvPr>
          <p:cNvCxnSpPr>
            <a:cxnSpLocks/>
            <a:stCxn id="22" idx="2"/>
            <a:endCxn id="44" idx="0"/>
          </p:cNvCxnSpPr>
          <p:nvPr/>
        </p:nvCxnSpPr>
        <p:spPr>
          <a:xfrm>
            <a:off x="4787944" y="2088840"/>
            <a:ext cx="1148287" cy="874146"/>
          </a:xfrm>
          <a:prstGeom prst="straightConnector1">
            <a:avLst/>
          </a:prstGeom>
          <a:ln>
            <a:solidFill>
              <a:srgbClr val="2140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ACF1B0-0818-45BE-9CFF-02F7912179A3}"/>
              </a:ext>
            </a:extLst>
          </p:cNvPr>
          <p:cNvCxnSpPr>
            <a:cxnSpLocks/>
            <a:stCxn id="22" idx="2"/>
            <a:endCxn id="45" idx="0"/>
          </p:cNvCxnSpPr>
          <p:nvPr/>
        </p:nvCxnSpPr>
        <p:spPr>
          <a:xfrm>
            <a:off x="4787944" y="2088840"/>
            <a:ext cx="3017259" cy="874146"/>
          </a:xfrm>
          <a:prstGeom prst="straightConnector1">
            <a:avLst/>
          </a:prstGeom>
          <a:ln>
            <a:solidFill>
              <a:srgbClr val="2140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63B0D56-F63B-45E7-B745-880B655A34AA}"/>
              </a:ext>
            </a:extLst>
          </p:cNvPr>
          <p:cNvGrpSpPr/>
          <p:nvPr/>
        </p:nvGrpSpPr>
        <p:grpSpPr>
          <a:xfrm>
            <a:off x="1046164" y="2794960"/>
            <a:ext cx="3626180" cy="895252"/>
            <a:chOff x="1046164" y="3076319"/>
            <a:chExt cx="3626180" cy="895252"/>
          </a:xfrm>
        </p:grpSpPr>
        <p:sp>
          <p:nvSpPr>
            <p:cNvPr id="23" name="Google Shape;164;p16">
              <a:extLst>
                <a:ext uri="{FF2B5EF4-FFF2-40B4-BE49-F238E27FC236}">
                  <a16:creationId xmlns:a16="http://schemas.microsoft.com/office/drawing/2014/main" id="{7A4A79DF-6777-43B5-8B35-52296E277482}"/>
                </a:ext>
              </a:extLst>
            </p:cNvPr>
            <p:cNvSpPr/>
            <p:nvPr/>
          </p:nvSpPr>
          <p:spPr>
            <a:xfrm>
              <a:off x="1173067" y="3244345"/>
              <a:ext cx="1440000" cy="559200"/>
            </a:xfrm>
            <a:prstGeom prst="rect">
              <a:avLst/>
            </a:prstGeom>
            <a:solidFill>
              <a:srgbClr val="1D399F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bg1"/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동영상</a:t>
              </a:r>
              <a:r>
                <a:rPr lang="en-US" sz="1200" dirty="0">
                  <a:solidFill>
                    <a:schemeClr val="bg1"/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 upload</a:t>
              </a:r>
              <a:endParaRPr sz="1200" dirty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endParaRPr>
            </a:p>
          </p:txBody>
        </p:sp>
        <p:sp>
          <p:nvSpPr>
            <p:cNvPr id="38" name="Google Shape;164;p16">
              <a:extLst>
                <a:ext uri="{FF2B5EF4-FFF2-40B4-BE49-F238E27FC236}">
                  <a16:creationId xmlns:a16="http://schemas.microsoft.com/office/drawing/2014/main" id="{3E8EF4F7-430D-44C5-AA35-FC28E4943C91}"/>
                </a:ext>
              </a:extLst>
            </p:cNvPr>
            <p:cNvSpPr/>
            <p:nvPr/>
          </p:nvSpPr>
          <p:spPr>
            <a:xfrm>
              <a:off x="3063308" y="3244345"/>
              <a:ext cx="1440000" cy="559200"/>
            </a:xfrm>
            <a:prstGeom prst="rect">
              <a:avLst/>
            </a:prstGeom>
            <a:solidFill>
              <a:srgbClr val="1D399F"/>
            </a:solidFill>
            <a:ln w="9525" cap="flat" cmpd="sng">
              <a:solidFill>
                <a:srgbClr val="1D39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>
                  <a:solidFill>
                    <a:schemeClr val="bg1"/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이미지</a:t>
              </a:r>
              <a:r>
                <a:rPr lang="en-US" sz="1200">
                  <a:solidFill>
                    <a:schemeClr val="bg1"/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upload</a:t>
              </a:r>
              <a:endParaRPr sz="1200" dirty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B252C459-BD61-4B90-915B-16CE37D40351}"/>
                </a:ext>
              </a:extLst>
            </p:cNvPr>
            <p:cNvSpPr/>
            <p:nvPr/>
          </p:nvSpPr>
          <p:spPr>
            <a:xfrm>
              <a:off x="1046164" y="3076319"/>
              <a:ext cx="3626180" cy="895252"/>
            </a:xfrm>
            <a:prstGeom prst="roundRect">
              <a:avLst/>
            </a:prstGeom>
            <a:noFill/>
            <a:ln w="9525">
              <a:solidFill>
                <a:srgbClr val="2140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F04910-DAA8-421E-BCAA-5A4DB6E0C1EA}"/>
                </a:ext>
              </a:extLst>
            </p:cNvPr>
            <p:cNvSpPr txBox="1"/>
            <p:nvPr/>
          </p:nvSpPr>
          <p:spPr>
            <a:xfrm>
              <a:off x="2658914" y="3339279"/>
              <a:ext cx="4043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or</a:t>
              </a:r>
              <a:endParaRPr lang="ko-KR" altLang="en-US"/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D64963-9620-40F8-A64E-B784E3A2598D}"/>
              </a:ext>
            </a:extLst>
          </p:cNvPr>
          <p:cNvCxnSpPr>
            <a:cxnSpLocks/>
            <a:stCxn id="22" idx="2"/>
            <a:endCxn id="35" idx="0"/>
          </p:cNvCxnSpPr>
          <p:nvPr/>
        </p:nvCxnSpPr>
        <p:spPr>
          <a:xfrm flipH="1">
            <a:off x="2859254" y="2088840"/>
            <a:ext cx="1928690" cy="706120"/>
          </a:xfrm>
          <a:prstGeom prst="straightConnector1">
            <a:avLst/>
          </a:prstGeom>
          <a:ln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32D2812-4C31-4200-AE91-B7604547C5DE}"/>
              </a:ext>
            </a:extLst>
          </p:cNvPr>
          <p:cNvCxnSpPr>
            <a:cxnSpLocks/>
            <a:stCxn id="45" idx="2"/>
            <a:endCxn id="58" idx="0"/>
          </p:cNvCxnSpPr>
          <p:nvPr/>
        </p:nvCxnSpPr>
        <p:spPr>
          <a:xfrm>
            <a:off x="7805203" y="3522186"/>
            <a:ext cx="0" cy="914522"/>
          </a:xfrm>
          <a:prstGeom prst="line">
            <a:avLst/>
          </a:prstGeom>
          <a:ln>
            <a:solidFill>
              <a:srgbClr val="1D3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D624471-6F62-4CB4-8E70-68F5D8E1F9CF}"/>
              </a:ext>
            </a:extLst>
          </p:cNvPr>
          <p:cNvCxnSpPr>
            <a:cxnSpLocks/>
            <a:stCxn id="24" idx="2"/>
            <a:endCxn id="36" idx="0"/>
          </p:cNvCxnSpPr>
          <p:nvPr/>
        </p:nvCxnSpPr>
        <p:spPr>
          <a:xfrm>
            <a:off x="2859254" y="4992796"/>
            <a:ext cx="2436" cy="826364"/>
          </a:xfrm>
          <a:prstGeom prst="straightConnector1">
            <a:avLst/>
          </a:prstGeom>
          <a:ln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E7AE30A-2A24-454E-B61F-5022AD8F26A0}"/>
              </a:ext>
            </a:extLst>
          </p:cNvPr>
          <p:cNvCxnSpPr>
            <a:stCxn id="24" idx="3"/>
            <a:endCxn id="58" idx="1"/>
          </p:cNvCxnSpPr>
          <p:nvPr/>
        </p:nvCxnSpPr>
        <p:spPr>
          <a:xfrm>
            <a:off x="3579254" y="4713196"/>
            <a:ext cx="3505949" cy="3112"/>
          </a:xfrm>
          <a:prstGeom prst="straightConnector1">
            <a:avLst/>
          </a:prstGeom>
          <a:ln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ED4976E-59D8-4AEE-895A-63BB002B9B83}"/>
              </a:ext>
            </a:extLst>
          </p:cNvPr>
          <p:cNvCxnSpPr>
            <a:stCxn id="35" idx="2"/>
            <a:endCxn id="24" idx="0"/>
          </p:cNvCxnSpPr>
          <p:nvPr/>
        </p:nvCxnSpPr>
        <p:spPr>
          <a:xfrm>
            <a:off x="2859254" y="3690212"/>
            <a:ext cx="0" cy="743384"/>
          </a:xfrm>
          <a:prstGeom prst="straightConnector1">
            <a:avLst/>
          </a:prstGeom>
          <a:ln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42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30861" y="1757576"/>
            <a:ext cx="683568" cy="331264"/>
            <a:chOff x="-30861" y="980728"/>
            <a:chExt cx="683568" cy="331264"/>
          </a:xfrm>
        </p:grpSpPr>
        <p:sp>
          <p:nvSpPr>
            <p:cNvPr id="26" name="직사각형 25"/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" name="Google Shape;186;p17">
            <a:extLst>
              <a:ext uri="{FF2B5EF4-FFF2-40B4-BE49-F238E27FC236}">
                <a16:creationId xmlns:a16="http://schemas.microsoft.com/office/drawing/2014/main" id="{931D9D83-5CA9-46E2-BD38-8A3ED55A2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00" y="4305958"/>
            <a:ext cx="1248837" cy="978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Google Shape;187;p17">
            <a:extLst>
              <a:ext uri="{FF2B5EF4-FFF2-40B4-BE49-F238E27FC236}">
                <a16:creationId xmlns:a16="http://schemas.microsoft.com/office/drawing/2014/main" id="{7303714B-356F-4C67-867A-DB5059790F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278" y="4305958"/>
            <a:ext cx="1225200" cy="978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Google Shape;194;p17">
            <a:extLst>
              <a:ext uri="{FF2B5EF4-FFF2-40B4-BE49-F238E27FC236}">
                <a16:creationId xmlns:a16="http://schemas.microsoft.com/office/drawing/2014/main" id="{1E3B1C73-5EAD-4A6D-BAD7-E53814D92AF0}"/>
              </a:ext>
            </a:extLst>
          </p:cNvPr>
          <p:cNvSpPr txBox="1"/>
          <p:nvPr/>
        </p:nvSpPr>
        <p:spPr>
          <a:xfrm>
            <a:off x="6891930" y="5362107"/>
            <a:ext cx="1326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서울한강 장체 B" panose="02020503020101020101" pitchFamily="18" charset="-127"/>
                <a:ea typeface="서울한강 장체 B" panose="02020503020101020101" pitchFamily="18" charset="-127"/>
                <a:cs typeface="Malgun Gothic"/>
                <a:sym typeface="Malgun Gothic"/>
              </a:rPr>
              <a:t>Database</a:t>
            </a:r>
            <a:endParaRPr>
              <a:latin typeface="서울한강 장체 B" panose="02020503020101020101" pitchFamily="18" charset="-127"/>
              <a:ea typeface="서울한강 장체 B" panose="020205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5" name="Google Shape;195;p17">
            <a:extLst>
              <a:ext uri="{FF2B5EF4-FFF2-40B4-BE49-F238E27FC236}">
                <a16:creationId xmlns:a16="http://schemas.microsoft.com/office/drawing/2014/main" id="{8ADFDCB9-CF23-4503-BAB5-C7FA84968C85}"/>
              </a:ext>
            </a:extLst>
          </p:cNvPr>
          <p:cNvSpPr txBox="1"/>
          <p:nvPr/>
        </p:nvSpPr>
        <p:spPr>
          <a:xfrm>
            <a:off x="4323607" y="5358932"/>
            <a:ext cx="115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서울한강 장체 B" panose="02020503020101020101" pitchFamily="18" charset="-127"/>
                <a:ea typeface="서울한강 장체 B" panose="02020503020101020101" pitchFamily="18" charset="-127"/>
                <a:cs typeface="Malgun Gothic"/>
                <a:sym typeface="Malgun Gothic"/>
              </a:rPr>
              <a:t>Back-end</a:t>
            </a:r>
            <a:endParaRPr>
              <a:latin typeface="서울한강 장체 B" panose="02020503020101020101" pitchFamily="18" charset="-127"/>
              <a:ea typeface="서울한강 장체 B" panose="020205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6" name="Google Shape;196;p17">
            <a:extLst>
              <a:ext uri="{FF2B5EF4-FFF2-40B4-BE49-F238E27FC236}">
                <a16:creationId xmlns:a16="http://schemas.microsoft.com/office/drawing/2014/main" id="{79291A1F-00CF-42B3-A176-D83582587AF3}"/>
              </a:ext>
            </a:extLst>
          </p:cNvPr>
          <p:cNvSpPr txBox="1"/>
          <p:nvPr/>
        </p:nvSpPr>
        <p:spPr>
          <a:xfrm>
            <a:off x="1238648" y="5358932"/>
            <a:ext cx="1326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서울한강 장체 B" panose="02020503020101020101" pitchFamily="18" charset="-127"/>
                <a:ea typeface="서울한강 장체 B" panose="02020503020101020101" pitchFamily="18" charset="-127"/>
                <a:cs typeface="Malgun Gothic"/>
                <a:sym typeface="Malgun Gothic"/>
              </a:rPr>
              <a:t>Front-end</a:t>
            </a:r>
            <a:endParaRPr dirty="0">
              <a:latin typeface="서울한강 장체 B" panose="02020503020101020101" pitchFamily="18" charset="-127"/>
              <a:ea typeface="서울한강 장체 B" panose="020205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48" name="Google Shape;201;p17">
            <a:extLst>
              <a:ext uri="{FF2B5EF4-FFF2-40B4-BE49-F238E27FC236}">
                <a16:creationId xmlns:a16="http://schemas.microsoft.com/office/drawing/2014/main" id="{A2CF2563-1079-481E-A37A-BF8F8EF180A8}"/>
              </a:ext>
            </a:extLst>
          </p:cNvPr>
          <p:cNvCxnSpPr>
            <a:cxnSpLocks/>
          </p:cNvCxnSpPr>
          <p:nvPr/>
        </p:nvCxnSpPr>
        <p:spPr>
          <a:xfrm>
            <a:off x="5027164" y="3021971"/>
            <a:ext cx="0" cy="11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202;p17">
            <a:extLst>
              <a:ext uri="{FF2B5EF4-FFF2-40B4-BE49-F238E27FC236}">
                <a16:creationId xmlns:a16="http://schemas.microsoft.com/office/drawing/2014/main" id="{34CC2669-742B-4E1B-8CC6-CFE0D89EA15A}"/>
              </a:ext>
            </a:extLst>
          </p:cNvPr>
          <p:cNvCxnSpPr>
            <a:cxnSpLocks/>
          </p:cNvCxnSpPr>
          <p:nvPr/>
        </p:nvCxnSpPr>
        <p:spPr>
          <a:xfrm flipV="1">
            <a:off x="4841214" y="3042097"/>
            <a:ext cx="0" cy="1116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203;p17">
            <a:extLst>
              <a:ext uri="{FF2B5EF4-FFF2-40B4-BE49-F238E27FC236}">
                <a16:creationId xmlns:a16="http://schemas.microsoft.com/office/drawing/2014/main" id="{9DDF0F58-DBB0-4BFB-AC0E-482CD4C35102}"/>
              </a:ext>
            </a:extLst>
          </p:cNvPr>
          <p:cNvCxnSpPr/>
          <p:nvPr/>
        </p:nvCxnSpPr>
        <p:spPr>
          <a:xfrm>
            <a:off x="5661770" y="4710977"/>
            <a:ext cx="1116000" cy="4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04;p17">
            <a:extLst>
              <a:ext uri="{FF2B5EF4-FFF2-40B4-BE49-F238E27FC236}">
                <a16:creationId xmlns:a16="http://schemas.microsoft.com/office/drawing/2014/main" id="{03C23B01-D32A-4E0E-8F1A-2C53782EB866}"/>
              </a:ext>
            </a:extLst>
          </p:cNvPr>
          <p:cNvCxnSpPr>
            <a:cxnSpLocks/>
          </p:cNvCxnSpPr>
          <p:nvPr/>
        </p:nvCxnSpPr>
        <p:spPr>
          <a:xfrm>
            <a:off x="2997474" y="4705133"/>
            <a:ext cx="1116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205;p17">
            <a:extLst>
              <a:ext uri="{FF2B5EF4-FFF2-40B4-BE49-F238E27FC236}">
                <a16:creationId xmlns:a16="http://schemas.microsoft.com/office/drawing/2014/main" id="{E868525E-D973-4502-A592-B3A985899529}"/>
              </a:ext>
            </a:extLst>
          </p:cNvPr>
          <p:cNvCxnSpPr>
            <a:cxnSpLocks/>
          </p:cNvCxnSpPr>
          <p:nvPr/>
        </p:nvCxnSpPr>
        <p:spPr>
          <a:xfrm flipH="1">
            <a:off x="2959499" y="4881033"/>
            <a:ext cx="1116000" cy="41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206;p17">
            <a:extLst>
              <a:ext uri="{FF2B5EF4-FFF2-40B4-BE49-F238E27FC236}">
                <a16:creationId xmlns:a16="http://schemas.microsoft.com/office/drawing/2014/main" id="{910598D9-C397-4820-BC3A-4B1159B13FB1}"/>
              </a:ext>
            </a:extLst>
          </p:cNvPr>
          <p:cNvCxnSpPr/>
          <p:nvPr/>
        </p:nvCxnSpPr>
        <p:spPr>
          <a:xfrm rot="10800000">
            <a:off x="5644421" y="4878137"/>
            <a:ext cx="111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Google Shape;207;p17">
            <a:extLst>
              <a:ext uri="{FF2B5EF4-FFF2-40B4-BE49-F238E27FC236}">
                <a16:creationId xmlns:a16="http://schemas.microsoft.com/office/drawing/2014/main" id="{1E1BFCDE-7919-4AC4-A91C-E966076A40CA}"/>
              </a:ext>
            </a:extLst>
          </p:cNvPr>
          <p:cNvSpPr txBox="1"/>
          <p:nvPr/>
        </p:nvSpPr>
        <p:spPr>
          <a:xfrm>
            <a:off x="2828508" y="4093994"/>
            <a:ext cx="1458473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파일</a:t>
            </a:r>
            <a:r>
              <a:rPr lang="en-US" sz="1100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 전송, 데이터 추가, 삭제, 변경 요청</a:t>
            </a:r>
            <a:endParaRPr sz="1100">
              <a:latin typeface="서울한강체 L" panose="02020503020101020101" pitchFamily="18" charset="-127"/>
              <a:ea typeface="서울한강체 L" panose="020205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5" name="Google Shape;208;p17">
            <a:extLst>
              <a:ext uri="{FF2B5EF4-FFF2-40B4-BE49-F238E27FC236}">
                <a16:creationId xmlns:a16="http://schemas.microsoft.com/office/drawing/2014/main" id="{0473431F-67CD-4F9E-BE04-3A974C45EEDE}"/>
              </a:ext>
            </a:extLst>
          </p:cNvPr>
          <p:cNvSpPr txBox="1"/>
          <p:nvPr/>
        </p:nvSpPr>
        <p:spPr>
          <a:xfrm>
            <a:off x="3015991" y="4980239"/>
            <a:ext cx="10770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요청 결과 반환</a:t>
            </a:r>
            <a:endParaRPr sz="1100">
              <a:latin typeface="서울한강체 L" panose="02020503020101020101" pitchFamily="18" charset="-127"/>
              <a:ea typeface="서울한강체 L" panose="020205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6" name="Google Shape;209;p17">
            <a:extLst>
              <a:ext uri="{FF2B5EF4-FFF2-40B4-BE49-F238E27FC236}">
                <a16:creationId xmlns:a16="http://schemas.microsoft.com/office/drawing/2014/main" id="{2E37A802-AEE1-4E36-937E-C1FB2C34C628}"/>
              </a:ext>
            </a:extLst>
          </p:cNvPr>
          <p:cNvSpPr txBox="1"/>
          <p:nvPr/>
        </p:nvSpPr>
        <p:spPr>
          <a:xfrm>
            <a:off x="5552084" y="4246512"/>
            <a:ext cx="13260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데이터 정보 확인</a:t>
            </a:r>
            <a:endParaRPr sz="1100">
              <a:latin typeface="서울한강체 L" panose="02020503020101020101" pitchFamily="18" charset="-127"/>
              <a:ea typeface="서울한강체 L" panose="020205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7" name="Google Shape;210;p17">
            <a:extLst>
              <a:ext uri="{FF2B5EF4-FFF2-40B4-BE49-F238E27FC236}">
                <a16:creationId xmlns:a16="http://schemas.microsoft.com/office/drawing/2014/main" id="{180631F9-9BB8-4256-9D9D-978F058586DD}"/>
              </a:ext>
            </a:extLst>
          </p:cNvPr>
          <p:cNvSpPr txBox="1"/>
          <p:nvPr/>
        </p:nvSpPr>
        <p:spPr>
          <a:xfrm>
            <a:off x="4418415" y="3037603"/>
            <a:ext cx="3750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모자이크 </a:t>
            </a:r>
            <a:endParaRPr sz="1100" dirty="0">
              <a:latin typeface="서울한강체 L" panose="02020503020101020101" pitchFamily="18" charset="-127"/>
              <a:ea typeface="서울한강체 L" panose="020205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요청</a:t>
            </a:r>
            <a:endParaRPr sz="1100" dirty="0">
              <a:latin typeface="서울한강체 L" panose="02020503020101020101" pitchFamily="18" charset="-127"/>
              <a:ea typeface="서울한강체 L" panose="020205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8" name="Google Shape;211;p17">
            <a:extLst>
              <a:ext uri="{FF2B5EF4-FFF2-40B4-BE49-F238E27FC236}">
                <a16:creationId xmlns:a16="http://schemas.microsoft.com/office/drawing/2014/main" id="{F65402C4-1AB7-4D8B-9310-79D0866CDEB6}"/>
              </a:ext>
            </a:extLst>
          </p:cNvPr>
          <p:cNvSpPr txBox="1"/>
          <p:nvPr/>
        </p:nvSpPr>
        <p:spPr>
          <a:xfrm>
            <a:off x="5504232" y="4980239"/>
            <a:ext cx="13929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데이터</a:t>
            </a:r>
            <a:r>
              <a:rPr lang="en-US" sz="1100" dirty="0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 </a:t>
            </a:r>
            <a:r>
              <a:rPr lang="en-US" sz="1100" dirty="0" err="1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정보</a:t>
            </a:r>
            <a:r>
              <a:rPr lang="en-US" sz="1100" dirty="0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 </a:t>
            </a:r>
            <a:r>
              <a:rPr lang="en-US" sz="1100" dirty="0" err="1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반환</a:t>
            </a:r>
            <a:r>
              <a:rPr lang="en-US" sz="1100" dirty="0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 </a:t>
            </a:r>
            <a:endParaRPr sz="1100" dirty="0">
              <a:latin typeface="서울한강체 L" panose="02020503020101020101" pitchFamily="18" charset="-127"/>
              <a:ea typeface="서울한강체 L" panose="020205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9" name="Google Shape;212;p17">
            <a:extLst>
              <a:ext uri="{FF2B5EF4-FFF2-40B4-BE49-F238E27FC236}">
                <a16:creationId xmlns:a16="http://schemas.microsoft.com/office/drawing/2014/main" id="{3A30472B-72FF-473D-A666-BEADA2283842}"/>
              </a:ext>
            </a:extLst>
          </p:cNvPr>
          <p:cNvSpPr txBox="1"/>
          <p:nvPr/>
        </p:nvSpPr>
        <p:spPr>
          <a:xfrm>
            <a:off x="5120464" y="3156579"/>
            <a:ext cx="279400" cy="105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결과</a:t>
            </a:r>
            <a:endParaRPr sz="1100" dirty="0">
              <a:latin typeface="서울한강체 L" panose="02020503020101020101" pitchFamily="18" charset="-127"/>
              <a:ea typeface="서울한강체 L" panose="020205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 </a:t>
            </a:r>
            <a:r>
              <a:rPr lang="en-US" sz="1100" dirty="0" err="1">
                <a:latin typeface="서울한강체 L" panose="02020503020101020101" pitchFamily="18" charset="-127"/>
                <a:ea typeface="서울한강체 L" panose="02020503020101020101" pitchFamily="18" charset="-127"/>
                <a:cs typeface="Malgun Gothic"/>
                <a:sym typeface="Malgun Gothic"/>
              </a:rPr>
              <a:t>반환</a:t>
            </a:r>
            <a:endParaRPr sz="1100" dirty="0">
              <a:latin typeface="서울한강체 L" panose="02020503020101020101" pitchFamily="18" charset="-127"/>
              <a:ea typeface="서울한강체 L" panose="020205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BF08FC-A190-4F8B-9762-822CC6404F1E}"/>
              </a:ext>
            </a:extLst>
          </p:cNvPr>
          <p:cNvSpPr txBox="1"/>
          <p:nvPr/>
        </p:nvSpPr>
        <p:spPr>
          <a:xfrm>
            <a:off x="679320" y="864106"/>
            <a:ext cx="230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3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시작품 구성도</a:t>
            </a:r>
            <a:endParaRPr lang="ko-KR" altLang="en-US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1026" name="Picture 2" descr="blog.kakaocdn.net/dn/0qwBG/btqUGTN9l3E/TQebAPlj...">
            <a:extLst>
              <a:ext uri="{FF2B5EF4-FFF2-40B4-BE49-F238E27FC236}">
                <a16:creationId xmlns:a16="http://schemas.microsoft.com/office/drawing/2014/main" id="{B7AF520C-7E80-483B-96BD-DCC03750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292" y="1597580"/>
            <a:ext cx="1086630" cy="133853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082E0F6-95EF-467F-9506-E7EFC7566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42" y="4247909"/>
            <a:ext cx="1622807" cy="1082435"/>
          </a:xfrm>
          <a:prstGeom prst="rect">
            <a:avLst/>
          </a:prstGeom>
          <a:noFill/>
          <a:effectLst>
            <a:outerShdw blurRad="54991" dist="17780" dir="54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FE5414A-607D-4ED1-B87B-00E815F21D66}"/>
              </a:ext>
            </a:extLst>
          </p:cNvPr>
          <p:cNvSpPr txBox="1"/>
          <p:nvPr/>
        </p:nvSpPr>
        <p:spPr>
          <a:xfrm>
            <a:off x="6084168" y="72480"/>
            <a:ext cx="2879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B" panose="02020503020101020101" pitchFamily="18" charset="-127"/>
                <a:ea typeface="서울한강체 B" panose="02020503020101020101" pitchFamily="18" charset="-127"/>
              </a:rPr>
              <a:t>3</a:t>
            </a:r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B" panose="02020503020101020101" pitchFamily="18" charset="-127"/>
                <a:ea typeface="서울한강체 B" panose="02020503020101020101" pitchFamily="18" charset="-127"/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B" panose="02020503020101020101" pitchFamily="18" charset="-127"/>
                <a:ea typeface="서울한강체 B" panose="02020503020101020101" pitchFamily="18" charset="-127"/>
              </a:rPr>
              <a:t>수행 내용과 결과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서울한강체 B" panose="02020503020101020101" pitchFamily="18" charset="-127"/>
              <a:ea typeface="서울한강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85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30861" y="1757576"/>
            <a:ext cx="683568" cy="331264"/>
            <a:chOff x="-30861" y="980728"/>
            <a:chExt cx="683568" cy="331264"/>
          </a:xfrm>
        </p:grpSpPr>
        <p:sp>
          <p:nvSpPr>
            <p:cNvPr id="26" name="직사각형 25"/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BF08FC-A190-4F8B-9762-822CC6404F1E}"/>
              </a:ext>
            </a:extLst>
          </p:cNvPr>
          <p:cNvSpPr txBox="1"/>
          <p:nvPr/>
        </p:nvSpPr>
        <p:spPr>
          <a:xfrm>
            <a:off x="679320" y="864106"/>
            <a:ext cx="230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4</a:t>
            </a:r>
            <a:r>
              <a:rPr lang="en-US" altLang="ko-KR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 </a:t>
            </a:r>
            <a:r>
              <a:rPr lang="ko-KR" altLang="en-US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결과</a:t>
            </a:r>
            <a:endParaRPr lang="ko-KR" altLang="en-US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id="{16DCAAE4-D12B-4116-B6AD-BA6079FCC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132" y="1506349"/>
            <a:ext cx="3340300" cy="18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FB9478E-4946-4C6E-9F9A-F663E241F040}"/>
              </a:ext>
            </a:extLst>
          </p:cNvPr>
          <p:cNvSpPr txBox="1"/>
          <p:nvPr/>
        </p:nvSpPr>
        <p:spPr>
          <a:xfrm>
            <a:off x="1252180" y="1200617"/>
            <a:ext cx="2308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&lt;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이미지 모자이크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&gt;</a:t>
            </a:r>
            <a:endParaRPr lang="ko-KR" altLang="en-US" sz="1600"/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0299B019-CFB4-40F0-BB1F-EFA75FCF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06349"/>
            <a:ext cx="3340301" cy="18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D2E8BFC-F10D-4FE3-A350-5C472136BED7}"/>
              </a:ext>
            </a:extLst>
          </p:cNvPr>
          <p:cNvSpPr txBox="1"/>
          <p:nvPr/>
        </p:nvSpPr>
        <p:spPr>
          <a:xfrm>
            <a:off x="1370596" y="3725954"/>
            <a:ext cx="2071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&lt;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동영상 모자이크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&gt;</a:t>
            </a:r>
            <a:endParaRPr lang="ko-KR" altLang="en-US" sz="16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234E35-9875-4A17-B307-C92488FC4B30}"/>
              </a:ext>
            </a:extLst>
          </p:cNvPr>
          <p:cNvCxnSpPr>
            <a:cxnSpLocks/>
          </p:cNvCxnSpPr>
          <p:nvPr/>
        </p:nvCxnSpPr>
        <p:spPr>
          <a:xfrm>
            <a:off x="931227" y="3501008"/>
            <a:ext cx="7789127" cy="0"/>
          </a:xfrm>
          <a:prstGeom prst="line">
            <a:avLst/>
          </a:prstGeom>
          <a:ln>
            <a:solidFill>
              <a:srgbClr val="1D39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의류, 가장이(가) 표시된 사진&#10;&#10;자동 생성된 설명">
            <a:extLst>
              <a:ext uri="{FF2B5EF4-FFF2-40B4-BE49-F238E27FC236}">
                <a16:creationId xmlns:a16="http://schemas.microsoft.com/office/drawing/2014/main" id="{685067AE-276C-47EE-9F78-3D147A3CF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51" y="4064508"/>
            <a:ext cx="2798440" cy="2623538"/>
          </a:xfrm>
          <a:prstGeom prst="rect">
            <a:avLst/>
          </a:prstGeom>
        </p:spPr>
      </p:pic>
      <p:pic>
        <p:nvPicPr>
          <p:cNvPr id="14" name="그림 13" descr="텍스트, 사람, 의류, 여자이(가) 표시된 사진&#10;&#10;자동 생성된 설명">
            <a:extLst>
              <a:ext uri="{FF2B5EF4-FFF2-40B4-BE49-F238E27FC236}">
                <a16:creationId xmlns:a16="http://schemas.microsoft.com/office/drawing/2014/main" id="{1182051C-076F-4A88-975F-889C6222B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065" y="4064508"/>
            <a:ext cx="2798433" cy="2623531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DDEF9AC-D140-4A70-B1D0-0E3FB93E6D7C}"/>
              </a:ext>
            </a:extLst>
          </p:cNvPr>
          <p:cNvSpPr/>
          <p:nvPr/>
        </p:nvSpPr>
        <p:spPr>
          <a:xfrm>
            <a:off x="4680012" y="2301792"/>
            <a:ext cx="288032" cy="288031"/>
          </a:xfrm>
          <a:prstGeom prst="rightArrow">
            <a:avLst/>
          </a:prstGeom>
          <a:solidFill>
            <a:srgbClr val="1D399F"/>
          </a:solidFill>
          <a:ln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16F157EA-05C1-4017-8FA9-4DF0ABDD02AF}"/>
              </a:ext>
            </a:extLst>
          </p:cNvPr>
          <p:cNvSpPr/>
          <p:nvPr/>
        </p:nvSpPr>
        <p:spPr>
          <a:xfrm>
            <a:off x="4680012" y="5232257"/>
            <a:ext cx="288032" cy="288031"/>
          </a:xfrm>
          <a:prstGeom prst="rightArrow">
            <a:avLst/>
          </a:prstGeom>
          <a:solidFill>
            <a:srgbClr val="1D399F"/>
          </a:solidFill>
          <a:ln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057416-99CD-4F81-8C3E-5C42ECAA21DE}"/>
              </a:ext>
            </a:extLst>
          </p:cNvPr>
          <p:cNvSpPr txBox="1"/>
          <p:nvPr/>
        </p:nvSpPr>
        <p:spPr>
          <a:xfrm>
            <a:off x="6084168" y="72480"/>
            <a:ext cx="2879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B" panose="02020503020101020101" pitchFamily="18" charset="-127"/>
                <a:ea typeface="서울한강체 B" panose="02020503020101020101" pitchFamily="18" charset="-127"/>
              </a:rPr>
              <a:t>3</a:t>
            </a:r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B" panose="02020503020101020101" pitchFamily="18" charset="-127"/>
                <a:ea typeface="서울한강체 B" panose="02020503020101020101" pitchFamily="18" charset="-127"/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서울한강체 B" panose="02020503020101020101" pitchFamily="18" charset="-127"/>
                <a:ea typeface="서울한강체 B" panose="02020503020101020101" pitchFamily="18" charset="-127"/>
              </a:rPr>
              <a:t>수행 내용과 결과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서울한강체 B" panose="02020503020101020101" pitchFamily="18" charset="-127"/>
              <a:ea typeface="서울한강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24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324544" y="477560"/>
            <a:ext cx="9721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477560"/>
            <a:ext cx="0" cy="66806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64093" y="72480"/>
            <a:ext cx="3599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4. </a:t>
            </a:r>
            <a:r>
              <a:rPr lang="ko-KR" altLang="en-US" sz="1600" spc="-150">
                <a:ln>
                  <a:solidFill>
                    <a:schemeClr val="tx1">
                      <a:alpha val="20000"/>
                    </a:schemeClr>
                  </a:solidFill>
                </a:ln>
                <a:latin typeface="서울한강체 M" panose="02020503020101020101" pitchFamily="18" charset="-127"/>
                <a:ea typeface="서울한강체 M" panose="02020503020101020101" pitchFamily="18" charset="-127"/>
              </a:rPr>
              <a:t>기술 설명</a:t>
            </a:r>
            <a:endParaRPr lang="ko-KR" altLang="en-US" sz="16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서울한강체 L" panose="02020503020101020101" pitchFamily="18" charset="-127"/>
              <a:ea typeface="서울한강체 L" panose="02020503020101020101" pitchFamily="18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2E7888-34A8-40C6-B680-499C163E6BF8}"/>
              </a:ext>
            </a:extLst>
          </p:cNvPr>
          <p:cNvSpPr txBox="1"/>
          <p:nvPr/>
        </p:nvSpPr>
        <p:spPr>
          <a:xfrm>
            <a:off x="679320" y="864106"/>
            <a:ext cx="418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1. Input image</a:t>
            </a:r>
            <a:r>
              <a:rPr lang="ko-KR" altLang="en-US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로 </a:t>
            </a:r>
            <a:r>
              <a:rPr lang="en-US" altLang="ko-KR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Recognition</a:t>
            </a:r>
            <a:r>
              <a:rPr lang="ko-KR" altLang="en-US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의 과정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2937DA-B7C9-4BDE-84F9-FC4A595B68B3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2324948" y="1901704"/>
            <a:ext cx="658638" cy="574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914AC6-1DBE-4234-91FD-4362C5125B16}"/>
              </a:ext>
            </a:extLst>
          </p:cNvPr>
          <p:cNvSpPr/>
          <p:nvPr/>
        </p:nvSpPr>
        <p:spPr>
          <a:xfrm>
            <a:off x="920948" y="1632278"/>
            <a:ext cx="1404000" cy="540000"/>
          </a:xfrm>
          <a:prstGeom prst="rect">
            <a:avLst/>
          </a:prstGeom>
          <a:solidFill>
            <a:srgbClr val="1D399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Image</a:t>
            </a:r>
            <a:r>
              <a:rPr lang="ko-KR" altLang="en-US" sz="140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전처리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F61857-68BF-4513-BD54-01245A9E3CEE}"/>
              </a:ext>
            </a:extLst>
          </p:cNvPr>
          <p:cNvSpPr/>
          <p:nvPr/>
        </p:nvSpPr>
        <p:spPr>
          <a:xfrm>
            <a:off x="2983586" y="1631704"/>
            <a:ext cx="1404000" cy="540000"/>
          </a:xfrm>
          <a:prstGeom prst="rect">
            <a:avLst/>
          </a:prstGeom>
          <a:solidFill>
            <a:schemeClr val="bg1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 detection</a:t>
            </a:r>
            <a:endParaRPr lang="ko-KR" altLang="en-US" sz="1400">
              <a:solidFill>
                <a:srgbClr val="1D399F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E6A1C5E-501E-47A1-80F1-3A897E6E2409}"/>
              </a:ext>
            </a:extLst>
          </p:cNvPr>
          <p:cNvCxnSpPr>
            <a:cxnSpLocks/>
            <a:stCxn id="41" idx="3"/>
            <a:endCxn id="40" idx="1"/>
          </p:cNvCxnSpPr>
          <p:nvPr/>
        </p:nvCxnSpPr>
        <p:spPr>
          <a:xfrm>
            <a:off x="6412332" y="1898800"/>
            <a:ext cx="620747" cy="4695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D9F1F2-1E24-435F-B4CC-8824B99BE815}"/>
              </a:ext>
            </a:extLst>
          </p:cNvPr>
          <p:cNvSpPr/>
          <p:nvPr/>
        </p:nvSpPr>
        <p:spPr>
          <a:xfrm>
            <a:off x="7033079" y="1633495"/>
            <a:ext cx="1404000" cy="540000"/>
          </a:xfrm>
          <a:prstGeom prst="rect">
            <a:avLst/>
          </a:prstGeom>
          <a:solidFill>
            <a:schemeClr val="bg1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 처리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3D20C3-BAFB-466B-998E-953144D5482D}"/>
              </a:ext>
            </a:extLst>
          </p:cNvPr>
          <p:cNvSpPr/>
          <p:nvPr/>
        </p:nvSpPr>
        <p:spPr>
          <a:xfrm>
            <a:off x="5008332" y="1628800"/>
            <a:ext cx="1404000" cy="540000"/>
          </a:xfrm>
          <a:prstGeom prst="rect">
            <a:avLst/>
          </a:prstGeom>
          <a:solidFill>
            <a:schemeClr val="bg1"/>
          </a:solidFill>
          <a:ln w="9525">
            <a:solidFill>
              <a:srgbClr val="1D3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Face</a:t>
            </a:r>
            <a:br>
              <a:rPr lang="en-US" altLang="ko-KR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</a:br>
            <a:r>
              <a:rPr lang="en-US" altLang="ko-KR" sz="1400">
                <a:solidFill>
                  <a:srgbClr val="1D399F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Comparison </a:t>
            </a:r>
            <a:endParaRPr lang="ko-KR" altLang="en-US" sz="1400">
              <a:solidFill>
                <a:srgbClr val="1D399F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B5812D8-6EE2-417D-ACA5-61A07FF779A3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 flipV="1">
            <a:off x="4387586" y="1898800"/>
            <a:ext cx="620746" cy="2904"/>
          </a:xfrm>
          <a:prstGeom prst="straightConnector1">
            <a:avLst/>
          </a:prstGeom>
          <a:ln w="9525">
            <a:solidFill>
              <a:srgbClr val="1D39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334B1D-44BC-445F-9D5C-C1A29DCC2E87}"/>
              </a:ext>
            </a:extLst>
          </p:cNvPr>
          <p:cNvGrpSpPr/>
          <p:nvPr/>
        </p:nvGrpSpPr>
        <p:grpSpPr>
          <a:xfrm>
            <a:off x="-4248" y="989688"/>
            <a:ext cx="683568" cy="331264"/>
            <a:chOff x="-30861" y="980728"/>
            <a:chExt cx="683568" cy="33126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E429018-978E-4DAD-8494-0FC827AA90B1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214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86EE0DD2-1FEA-4ED9-B7DC-2404C93CEA1A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rgbClr val="193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832E689-89C6-4485-A5AC-AC0646E2AA02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1D2BFA-6241-49E3-BC5D-32D2784EAD26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9DF5C-F40A-413E-BDBD-BC925A151134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16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84A683-5BD3-4B89-ABAF-22B1C2D875E2}"/>
              </a:ext>
            </a:extLst>
          </p:cNvPr>
          <p:cNvSpPr txBox="1"/>
          <p:nvPr/>
        </p:nvSpPr>
        <p:spPr>
          <a:xfrm>
            <a:off x="-30861" y="2102900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endParaRPr lang="ko-KR" altLang="en-US" sz="16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B3257B-05BA-456B-BC94-9100B51F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51" y="2878038"/>
            <a:ext cx="2139997" cy="21399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E5033B-036F-4CE1-9DAF-72BEB9EC8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788" y="2712873"/>
            <a:ext cx="2006812" cy="282981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B968DA4-815A-42BF-BA3B-513F5509E1FA}"/>
              </a:ext>
            </a:extLst>
          </p:cNvPr>
          <p:cNvGrpSpPr/>
          <p:nvPr/>
        </p:nvGrpSpPr>
        <p:grpSpPr>
          <a:xfrm rot="5997143">
            <a:off x="6620052" y="3147354"/>
            <a:ext cx="250325" cy="1021689"/>
            <a:chOff x="2123728" y="3502614"/>
            <a:chExt cx="254263" cy="859109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1585E56-10E9-4724-BB9B-6C6CFCC17140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28" y="3511128"/>
              <a:ext cx="169509" cy="8505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7DD40F4-F4B4-4C32-BE2F-469FD6814A3E}"/>
                </a:ext>
              </a:extLst>
            </p:cNvPr>
            <p:cNvCxnSpPr>
              <a:cxnSpLocks/>
            </p:cNvCxnSpPr>
            <p:nvPr/>
          </p:nvCxnSpPr>
          <p:spPr>
            <a:xfrm>
              <a:off x="2208482" y="3502614"/>
              <a:ext cx="169509" cy="8505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EA08F7A1-14D7-4C32-8639-589683E88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08"/>
          <a:stretch/>
        </p:blipFill>
        <p:spPr bwMode="auto">
          <a:xfrm>
            <a:off x="935787" y="2638933"/>
            <a:ext cx="3451200" cy="25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4EAC62-C4A9-4AD2-A711-CA9C89B167A9}"/>
              </a:ext>
            </a:extLst>
          </p:cNvPr>
          <p:cNvSpPr txBox="1"/>
          <p:nvPr/>
        </p:nvSpPr>
        <p:spPr>
          <a:xfrm>
            <a:off x="5098264" y="255742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학습할 이미지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D0E245-03A7-49D2-BB6C-DF7BBCDCE3D9}"/>
              </a:ext>
            </a:extLst>
          </p:cNvPr>
          <p:cNvSpPr txBox="1"/>
          <p:nvPr/>
        </p:nvSpPr>
        <p:spPr>
          <a:xfrm>
            <a:off x="7348126" y="2557421"/>
            <a:ext cx="140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모자이크할 이미지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BFBA1-472A-4EE1-8A52-A35C408B908E}"/>
              </a:ext>
            </a:extLst>
          </p:cNvPr>
          <p:cNvSpPr txBox="1"/>
          <p:nvPr/>
        </p:nvSpPr>
        <p:spPr>
          <a:xfrm>
            <a:off x="2535727" y="5907877"/>
            <a:ext cx="407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‘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학습할 이미지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’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와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‘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모자이크할 이미지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’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를 불러온다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  <a:p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그리고 학습을 위해 파일을 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RGB</a:t>
            </a:r>
            <a:r>
              <a:rPr lang="ko-KR" altLang="en-US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형식으로 바꿔준다</a:t>
            </a:r>
            <a:r>
              <a:rPr lang="en-US" altLang="ko-KR" sz="160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 sz="160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50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915</Words>
  <Application>Microsoft Office PowerPoint</Application>
  <PresentationFormat>화면 슬라이드 쇼(4:3)</PresentationFormat>
  <Paragraphs>256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서울한강체 B</vt:lpstr>
      <vt:lpstr>Arial</vt:lpstr>
      <vt:lpstr>서울한강 장체 L</vt:lpstr>
      <vt:lpstr>-윤고딕320</vt:lpstr>
      <vt:lpstr>서울한강 장체 M</vt:lpstr>
      <vt:lpstr>서울한강 장체 B</vt:lpstr>
      <vt:lpstr>Wingdings</vt:lpstr>
      <vt:lpstr>서울한강체 M</vt:lpstr>
      <vt:lpstr>맑은 고딕</vt:lpstr>
      <vt:lpstr>서울남산 장체 L</vt:lpstr>
      <vt:lpstr>-윤고딕330</vt:lpstr>
      <vt:lpstr>서울한강체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Choi SeoYun</cp:lastModifiedBy>
  <cp:revision>345</cp:revision>
  <dcterms:created xsi:type="dcterms:W3CDTF">2013-09-05T09:43:46Z</dcterms:created>
  <dcterms:modified xsi:type="dcterms:W3CDTF">2021-09-07T16:27:56Z</dcterms:modified>
</cp:coreProperties>
</file>